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60" r:id="rId3"/>
    <p:sldId id="292" r:id="rId4"/>
    <p:sldId id="257" r:id="rId5"/>
    <p:sldId id="290" r:id="rId6"/>
    <p:sldId id="287" r:id="rId7"/>
    <p:sldId id="288" r:id="rId8"/>
    <p:sldId id="261" r:id="rId9"/>
    <p:sldId id="286" r:id="rId10"/>
    <p:sldId id="289" r:id="rId11"/>
    <p:sldId id="263" r:id="rId12"/>
    <p:sldId id="291" r:id="rId13"/>
    <p:sldId id="278" r:id="rId14"/>
  </p:sldIdLst>
  <p:sldSz cx="9144000" cy="5143500" type="screen16x9"/>
  <p:notesSz cx="6858000" cy="9144000"/>
  <p:embeddedFontLst>
    <p:embeddedFont>
      <p:font typeface="Nunito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Nunito SemiBold" charset="0"/>
      <p:regular r:id="rId24"/>
      <p:bold r:id="rId25"/>
      <p:italic r:id="rId26"/>
      <p:boldItalic r:id="rId27"/>
    </p:embeddedFont>
    <p:embeddedFont>
      <p:font typeface="Amatic SC" charset="-79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A9E8A5-01E7-4DB8-AA86-4EDA6CD106EC}">
  <a:tblStyle styleId="{9CA9E8A5-01E7-4DB8-AA86-4EDA6CD106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888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9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asiana.com/gieyansugian7.blogspot.com/552895d46ea834102b8b4582/artikel-tentang-moda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axmanroe.com/vid/finansial/pengertian-modal.html" TargetMode="External"/><Relationship Id="rId5" Type="http://schemas.openxmlformats.org/officeDocument/2006/relationships/hyperlink" Target="https://www.gurupendidikan.co.id/pengertian-modal/" TargetMode="External"/><Relationship Id="rId4" Type="http://schemas.openxmlformats.org/officeDocument/2006/relationships/hyperlink" Target="https://www.jojonomic.com/blog/mod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entang modal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d-ID" dirty="0"/>
              <a:t>Investasi dalm Aktiva Tetap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aktiva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diartikan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i="1" dirty="0"/>
              <a:t>proses yang </a:t>
            </a:r>
            <a:r>
              <a:rPr lang="en-US" sz="1400" i="1" dirty="0" err="1"/>
              <a:t>mengacu</a:t>
            </a:r>
            <a:r>
              <a:rPr lang="en-US" sz="1400" i="1" dirty="0"/>
              <a:t> </a:t>
            </a:r>
            <a:r>
              <a:rPr lang="en-US" sz="1400" i="1" dirty="0" err="1"/>
              <a:t>pada</a:t>
            </a:r>
            <a:r>
              <a:rPr lang="en-US" sz="1400" i="1" dirty="0"/>
              <a:t> </a:t>
            </a:r>
            <a:r>
              <a:rPr lang="en-US" sz="1400" i="1" dirty="0" err="1"/>
              <a:t>sebuah</a:t>
            </a:r>
            <a:r>
              <a:rPr lang="en-US" sz="1400" i="1" dirty="0"/>
              <a:t> </a:t>
            </a:r>
            <a:r>
              <a:rPr lang="en-US" sz="1400" i="1" dirty="0" err="1"/>
              <a:t>penganggaran</a:t>
            </a:r>
            <a:r>
              <a:rPr lang="en-US" sz="1400" i="1" dirty="0"/>
              <a:t> modal.</a:t>
            </a:r>
            <a:r>
              <a:rPr lang="en-US" sz="1400" dirty="0"/>
              <a:t> Proses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</a:t>
            </a:r>
            <a:r>
              <a:rPr lang="en-US" sz="1400" dirty="0" err="1"/>
              <a:t>sebelum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didasari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yang </a:t>
            </a:r>
            <a:r>
              <a:rPr lang="en-US" sz="1400" dirty="0" err="1"/>
              <a:t>matang</a:t>
            </a:r>
            <a:r>
              <a:rPr lang="en-US" sz="1400" dirty="0"/>
              <a:t>, proses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</a:t>
            </a:r>
            <a:r>
              <a:rPr lang="en-US" sz="1400" dirty="0" err="1"/>
              <a:t>berkenaan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aktiva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, yang </a:t>
            </a:r>
            <a:r>
              <a:rPr lang="en-US" sz="1400" dirty="0" err="1"/>
              <a:t>memerlukan</a:t>
            </a:r>
            <a:r>
              <a:rPr lang="en-US" sz="1400" dirty="0"/>
              <a:t> proposal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ditolak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aktiva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, yang </a:t>
            </a:r>
            <a:r>
              <a:rPr lang="en-US" sz="1400" dirty="0" err="1"/>
              <a:t>memerlukan</a:t>
            </a:r>
            <a:r>
              <a:rPr lang="en-US" sz="1400" dirty="0"/>
              <a:t> </a:t>
            </a:r>
            <a:r>
              <a:rPr lang="en-US" sz="1400" dirty="0" err="1"/>
              <a:t>proporsional</a:t>
            </a:r>
            <a:r>
              <a:rPr lang="en-US" sz="1400" dirty="0"/>
              <a:t>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ditolak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mengacu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penganggaran</a:t>
            </a:r>
            <a:r>
              <a:rPr lang="en-US" sz="1400" dirty="0"/>
              <a:t> modal.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76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200" b="1" dirty="0" err="1" smtClean="0"/>
              <a:t>Karakteristik</a:t>
            </a:r>
            <a:r>
              <a:rPr lang="en-US" sz="1200" b="1" dirty="0" smtClean="0"/>
              <a:t> </a:t>
            </a:r>
            <a:r>
              <a:rPr lang="en-US" sz="1200" b="1" dirty="0"/>
              <a:t>Capital </a:t>
            </a:r>
            <a:r>
              <a:rPr lang="en-US" sz="1200" b="1" dirty="0" smtClean="0"/>
              <a:t>Budgeting</a:t>
            </a:r>
          </a:p>
          <a:p>
            <a:pPr marL="101600" indent="0">
              <a:buNone/>
            </a:pPr>
            <a:endParaRPr lang="en-US" sz="1200" dirty="0"/>
          </a:p>
          <a:p>
            <a:pPr lvl="0"/>
            <a:r>
              <a:rPr lang="en-US" sz="1200" dirty="0" err="1"/>
              <a:t>Bertujuan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mendapat</a:t>
            </a:r>
            <a:r>
              <a:rPr lang="en-US" sz="1200" dirty="0"/>
              <a:t> </a:t>
            </a: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masa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dating</a:t>
            </a:r>
          </a:p>
          <a:p>
            <a:pPr lvl="0"/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relative lama</a:t>
            </a:r>
          </a:p>
          <a:p>
            <a:pPr lvl="0"/>
            <a:r>
              <a:rPr lang="en-US" sz="1200" dirty="0" err="1"/>
              <a:t>Meliputi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yang relative </a:t>
            </a:r>
            <a:r>
              <a:rPr lang="en-US" sz="1200" dirty="0" err="1"/>
              <a:t>besar</a:t>
            </a:r>
            <a:endParaRPr lang="en-US" sz="1200" dirty="0"/>
          </a:p>
          <a:p>
            <a:pPr marL="101600" indent="0">
              <a:buNone/>
            </a:pPr>
            <a:endParaRPr lang="en-US" sz="1200" dirty="0"/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Capital Budgeting</a:t>
            </a:r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200" b="1" dirty="0" err="1"/>
              <a:t>Manfaat</a:t>
            </a:r>
            <a:r>
              <a:rPr lang="en-US" sz="1200" b="1" dirty="0"/>
              <a:t> Capital </a:t>
            </a:r>
            <a:r>
              <a:rPr lang="en-US" sz="1200" b="1" dirty="0" smtClean="0"/>
              <a:t>Budgeting</a:t>
            </a:r>
          </a:p>
          <a:p>
            <a:pPr marL="101600" indent="0">
              <a:buNone/>
            </a:pPr>
            <a:endParaRPr lang="en-US" sz="1200" dirty="0"/>
          </a:p>
          <a:p>
            <a:pPr lvl="0"/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mengetahui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yang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terperinci</a:t>
            </a:r>
            <a:r>
              <a:rPr lang="en-US" sz="1200" dirty="0"/>
              <a:t>,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yang </a:t>
            </a:r>
            <a:r>
              <a:rPr lang="en-US" sz="1200" dirty="0" err="1"/>
              <a:t>terikat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waktunya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endParaRPr lang="en-US" sz="1200" dirty="0"/>
          </a:p>
          <a:p>
            <a:pPr lvl="0"/>
            <a:r>
              <a:rPr lang="en-US" sz="1200" dirty="0"/>
              <a:t>Agar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over investment </a:t>
            </a:r>
            <a:r>
              <a:rPr lang="en-US" sz="1200" dirty="0" err="1"/>
              <a:t>atau</a:t>
            </a:r>
            <a:r>
              <a:rPr lang="en-US" sz="1200" dirty="0"/>
              <a:t> under investment</a:t>
            </a:r>
          </a:p>
          <a:p>
            <a:pPr lvl="0"/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terencana</a:t>
            </a:r>
            <a:r>
              <a:rPr lang="en-US" sz="1200" dirty="0"/>
              <a:t>, </a:t>
            </a:r>
            <a:r>
              <a:rPr lang="en-US" sz="1200" dirty="0" err="1"/>
              <a:t>teliti</a:t>
            </a:r>
            <a:r>
              <a:rPr lang="en-US" sz="1200" dirty="0"/>
              <a:t>,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</a:t>
            </a:r>
            <a:r>
              <a:rPr lang="en-US" sz="1200" dirty="0" err="1"/>
              <a:t>semakin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yang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besar</a:t>
            </a:r>
            <a:endParaRPr lang="en-US" sz="1200" dirty="0"/>
          </a:p>
          <a:p>
            <a:pPr lvl="0"/>
            <a:r>
              <a:rPr lang="en-US" sz="1200" dirty="0" err="1"/>
              <a:t>Mencegah</a:t>
            </a:r>
            <a:r>
              <a:rPr lang="en-US" sz="1200" dirty="0"/>
              <a:t> </a:t>
            </a:r>
            <a:r>
              <a:rPr lang="en-US" sz="1200" dirty="0" err="1"/>
              <a:t>terjadinya</a:t>
            </a:r>
            <a:r>
              <a:rPr lang="en-US" sz="1200" dirty="0"/>
              <a:t> </a:t>
            </a:r>
            <a:r>
              <a:rPr lang="en-US" sz="1200" dirty="0" err="1"/>
              <a:t>kesalahan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i="1" dirty="0"/>
              <a:t>decision making</a:t>
            </a:r>
            <a:endParaRPr sz="1200"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Jenis</a:t>
            </a:r>
            <a:r>
              <a:rPr lang="en-US" b="0" dirty="0"/>
              <a:t> Modal </a:t>
            </a:r>
            <a:r>
              <a:rPr lang="en-US" b="0" dirty="0" err="1"/>
              <a:t>Berdasarkan</a:t>
            </a:r>
            <a:r>
              <a:rPr lang="en-US" b="0" dirty="0"/>
              <a:t> </a:t>
            </a:r>
            <a:r>
              <a:rPr lang="en-US" b="0" dirty="0" err="1"/>
              <a:t>Pemilik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1200" b="1" dirty="0" smtClean="0"/>
              <a:t>Modal </a:t>
            </a:r>
            <a:r>
              <a:rPr lang="en-US" sz="1200" b="1" dirty="0" err="1"/>
              <a:t>Perseorangan</a:t>
            </a:r>
            <a:endParaRPr lang="en-US" sz="1200" b="1" dirty="0"/>
          </a:p>
          <a:p>
            <a:pPr marL="101600" indent="0">
              <a:buNone/>
            </a:pPr>
            <a:r>
              <a:rPr lang="en-US" sz="1200" dirty="0" err="1"/>
              <a:t>Jenis</a:t>
            </a:r>
            <a:r>
              <a:rPr lang="en-US" sz="1200" dirty="0"/>
              <a:t> modal </a:t>
            </a:r>
            <a:r>
              <a:rPr lang="en-US" sz="1200" dirty="0" err="1"/>
              <a:t>perseorangan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modal yang </a:t>
            </a:r>
            <a:r>
              <a:rPr lang="en-US" sz="1200" dirty="0" err="1"/>
              <a:t>berasal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seseorang</a:t>
            </a:r>
            <a:r>
              <a:rPr lang="en-US" sz="1200" dirty="0"/>
              <a:t> yang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memudahkan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aktivitas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laba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</a:t>
            </a:r>
            <a:r>
              <a:rPr lang="en-US" sz="1200" dirty="0" err="1"/>
              <a:t>pemiliknya</a:t>
            </a:r>
            <a:r>
              <a:rPr lang="en-US" sz="1200" dirty="0"/>
              <a:t>, </a:t>
            </a:r>
            <a:r>
              <a:rPr lang="en-US" sz="1200" dirty="0" err="1"/>
              <a:t>seperti</a:t>
            </a:r>
            <a:r>
              <a:rPr lang="en-US" sz="1200" dirty="0"/>
              <a:t>;</a:t>
            </a:r>
          </a:p>
          <a:p>
            <a:r>
              <a:rPr lang="en-US" sz="1200" dirty="0" err="1" smtClean="0"/>
              <a:t>Properti</a:t>
            </a:r>
            <a:r>
              <a:rPr lang="en-US" sz="1200" dirty="0" smtClean="0"/>
              <a:t> </a:t>
            </a:r>
            <a:r>
              <a:rPr lang="en-US" sz="1200" dirty="0" err="1"/>
              <a:t>pribadi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Deposito</a:t>
            </a:r>
            <a:endParaRPr lang="en-US" sz="1200" dirty="0"/>
          </a:p>
          <a:p>
            <a:r>
              <a:rPr lang="en-US" sz="1200" dirty="0" err="1"/>
              <a:t>Saham</a:t>
            </a:r>
            <a:endParaRPr lang="en-US" sz="1200" dirty="0"/>
          </a:p>
          <a:p>
            <a:r>
              <a:rPr lang="en-US" sz="1200" dirty="0"/>
              <a:t>Dan lain </a:t>
            </a:r>
            <a:r>
              <a:rPr lang="en-US" sz="1200" dirty="0" err="1"/>
              <a:t>sebagainya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1200" b="1" dirty="0"/>
              <a:t>Modal </a:t>
            </a:r>
            <a:r>
              <a:rPr lang="en-US" sz="1200" b="1" dirty="0" err="1"/>
              <a:t>Sosial</a:t>
            </a:r>
            <a:endParaRPr lang="en-US" sz="1200" b="1" dirty="0"/>
          </a:p>
          <a:p>
            <a:pPr marL="101600" indent="0">
              <a:buNone/>
            </a:pPr>
            <a:r>
              <a:rPr lang="en-US" sz="1200" dirty="0" err="1"/>
              <a:t>Jenis</a:t>
            </a:r>
            <a:r>
              <a:rPr lang="en-US" sz="1200" dirty="0"/>
              <a:t> modal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modal yang </a:t>
            </a:r>
            <a:r>
              <a:rPr lang="en-US" sz="1200" dirty="0" err="1"/>
              <a:t>dimiliki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di </a:t>
            </a:r>
            <a:r>
              <a:rPr lang="en-US" sz="1200" dirty="0" err="1"/>
              <a:t>mana</a:t>
            </a:r>
            <a:r>
              <a:rPr lang="en-US" sz="1200" dirty="0"/>
              <a:t> modal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keuntungan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umum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r>
              <a:rPr lang="en-US" sz="1200" dirty="0"/>
              <a:t> </a:t>
            </a:r>
            <a:r>
              <a:rPr lang="en-US" sz="1200" dirty="0" err="1"/>
              <a:t>produksi</a:t>
            </a:r>
            <a:r>
              <a:rPr lang="en-US" sz="1200" dirty="0"/>
              <a:t>.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contoh</a:t>
            </a:r>
            <a:r>
              <a:rPr lang="en-US" sz="1200" dirty="0"/>
              <a:t> modal </a:t>
            </a:r>
            <a:r>
              <a:rPr lang="en-US" sz="1200" dirty="0" err="1"/>
              <a:t>sosial</a:t>
            </a:r>
            <a:r>
              <a:rPr lang="en-US" sz="1200" dirty="0"/>
              <a:t>, </a:t>
            </a:r>
            <a:r>
              <a:rPr lang="en-US" sz="1200" dirty="0" err="1"/>
              <a:t>yaitu</a:t>
            </a:r>
            <a:r>
              <a:rPr lang="en-US" sz="1200" dirty="0"/>
              <a:t>;</a:t>
            </a:r>
          </a:p>
          <a:p>
            <a:r>
              <a:rPr lang="en-US" sz="1200" dirty="0" err="1"/>
              <a:t>Jembatan</a:t>
            </a:r>
            <a:endParaRPr lang="en-US" sz="1200" dirty="0"/>
          </a:p>
          <a:p>
            <a:r>
              <a:rPr lang="en-US" sz="1200" dirty="0" err="1"/>
              <a:t>Pelabuhan</a:t>
            </a:r>
            <a:endParaRPr lang="en-US" sz="1200" dirty="0"/>
          </a:p>
          <a:p>
            <a:r>
              <a:rPr lang="en-US" sz="1200" dirty="0" err="1" smtClean="0"/>
              <a:t>Pasar</a:t>
            </a:r>
            <a:endParaRPr lang="en-US" sz="1200" dirty="0" smtClean="0"/>
          </a:p>
          <a:p>
            <a:r>
              <a:rPr lang="en-US" sz="1200" dirty="0" err="1" smtClean="0"/>
              <a:t>Jalan</a:t>
            </a:r>
            <a:r>
              <a:rPr lang="en-US" sz="1200" dirty="0" smtClean="0"/>
              <a:t> </a:t>
            </a:r>
            <a:r>
              <a:rPr lang="en-US" sz="1200" dirty="0" err="1" smtClean="0"/>
              <a:t>raya</a:t>
            </a:r>
            <a:endParaRPr lang="en-US" sz="1200" dirty="0" smtClean="0"/>
          </a:p>
          <a:p>
            <a:r>
              <a:rPr lang="en-US" sz="1200" dirty="0" smtClean="0"/>
              <a:t>Dan lain </a:t>
            </a:r>
            <a:r>
              <a:rPr lang="en-US" sz="1200" dirty="0" err="1" smtClean="0"/>
              <a:t>sebagainya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440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REFERENSI</a:t>
            </a:r>
            <a:endParaRPr sz="7200" dirty="0"/>
          </a:p>
        </p:txBody>
      </p:sp>
      <p:sp>
        <p:nvSpPr>
          <p:cNvPr id="411" name="Google Shape;411;p37"/>
          <p:cNvSpPr txBox="1">
            <a:spLocks noGrp="1"/>
          </p:cNvSpPr>
          <p:nvPr>
            <p:ph type="body" idx="4294967295"/>
          </p:nvPr>
        </p:nvSpPr>
        <p:spPr>
          <a:xfrm>
            <a:off x="855300" y="2230438"/>
            <a:ext cx="3158100" cy="17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www.kompasiana.com/gieyansugian7.blogspot.com/552895d46ea834102b8b4582/artikel-tentang-modal</a:t>
            </a:r>
            <a:endParaRPr lang="en-US" sz="1000" dirty="0" smtClean="0"/>
          </a:p>
          <a:p>
            <a:pPr marL="0" lvl="0" indent="0">
              <a:buNone/>
            </a:pPr>
            <a:r>
              <a:rPr lang="en-US" sz="1000" dirty="0">
                <a:hlinkClick r:id="rId4"/>
              </a:rPr>
              <a:t>https://www.jojonomic.com/blog/modal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 smtClean="0"/>
          </a:p>
          <a:p>
            <a:pPr marL="0" lvl="0" indent="0">
              <a:buNone/>
            </a:pPr>
            <a:r>
              <a:rPr lang="en-US" sz="1000" dirty="0">
                <a:hlinkClick r:id="rId5"/>
              </a:rPr>
              <a:t>https://www.gurupendidikan.co.id/pengertian-modal</a:t>
            </a:r>
            <a:r>
              <a:rPr lang="en-US" sz="1000" dirty="0" smtClean="0">
                <a:hlinkClick r:id="rId5"/>
              </a:rPr>
              <a:t>/</a:t>
            </a:r>
            <a:endParaRPr lang="en-US" sz="1000" dirty="0" smtClean="0"/>
          </a:p>
          <a:p>
            <a:pPr marL="0" lvl="0" indent="0">
              <a:buNone/>
            </a:pPr>
            <a:r>
              <a:rPr lang="en-US" sz="1000" dirty="0">
                <a:hlinkClick r:id="rId6"/>
              </a:rPr>
              <a:t>https://</a:t>
            </a:r>
            <a:r>
              <a:rPr lang="en-US" sz="1000" dirty="0" smtClean="0">
                <a:hlinkClick r:id="rId6"/>
              </a:rPr>
              <a:t>www.maxmanroe.com/vid/finansial/pengertian-modal.html</a:t>
            </a:r>
            <a:endParaRPr lang="en-US" sz="1000" dirty="0" smtClean="0"/>
          </a:p>
          <a:p>
            <a:pPr marL="0" lvl="0" indent="0">
              <a:buNone/>
            </a:pPr>
            <a:endParaRPr lang="en-US" sz="1000" dirty="0" smtClean="0"/>
          </a:p>
          <a:p>
            <a:pPr marL="0" lvl="0" indent="0">
              <a:buNone/>
            </a:pPr>
            <a:endParaRPr lang="en-US" sz="1000" dirty="0" smtClean="0"/>
          </a:p>
          <a:p>
            <a:pPr marL="0" lvl="0" indent="0">
              <a:buNone/>
            </a:pPr>
            <a:endParaRPr lang="en-US" sz="1000" dirty="0"/>
          </a:p>
          <a:p>
            <a:pPr marL="0" lvl="0" indent="0">
              <a:buNone/>
            </a:pPr>
            <a:endParaRPr lang="en-US" sz="1000" dirty="0"/>
          </a:p>
          <a:p>
            <a:pPr marL="0" lvl="0" indent="0">
              <a:buNone/>
            </a:pPr>
            <a:endParaRPr sz="1000"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id-ID" sz="1600" dirty="0"/>
              <a:t>Pengertian modal yang klasik, dimana arti modal ialah sebagai “hasil  produksi yang digunakan untuk memproduksi lebih lanjut”. Dalam perkembangannya kemudian ternyata pengertian modal mulai bersifat “</a:t>
            </a:r>
            <a:r>
              <a:rPr lang="id-ID" sz="1600" i="1" dirty="0"/>
              <a:t>non- physical oriented</a:t>
            </a:r>
            <a:r>
              <a:rPr lang="id-ID" sz="1600" dirty="0"/>
              <a:t>”, dimana antara lain pengertian modal ditekankan pada nilai, daya beli atau kekuasaan memakai atau menggunakan yang terkandung dalam barang-barang modal, meskipun dalam hal ini juga sebenarnya belum ada persesuaian pendapat diantara para ahli ekonomi sendiri.</a:t>
            </a:r>
            <a:r>
              <a:rPr lang="id-ID" sz="1600" b="1" dirty="0"/>
              <a:t> </a:t>
            </a:r>
            <a:endParaRPr sz="1600" dirty="0"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Pengertian Modal </a:t>
            </a:r>
            <a:r>
              <a:rPr lang="nn-NO" dirty="0" smtClean="0"/>
              <a:t>Menurut Ahli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506350"/>
            <a:ext cx="6696743" cy="2762100"/>
          </a:xfrm>
        </p:spPr>
        <p:txBody>
          <a:bodyPr/>
          <a:lstStyle/>
          <a:p>
            <a:r>
              <a:rPr lang="en-US" sz="1200" b="1" dirty="0" err="1"/>
              <a:t>Bambang</a:t>
            </a:r>
            <a:r>
              <a:rPr lang="en-US" sz="1200" b="1" dirty="0"/>
              <a:t> </a:t>
            </a:r>
            <a:r>
              <a:rPr lang="en-US" sz="1200" b="1" dirty="0" err="1"/>
              <a:t>Riyanto</a:t>
            </a:r>
            <a:r>
              <a:rPr lang="en-US" sz="1200" b="1" dirty="0"/>
              <a:t> (1998 : 10) </a:t>
            </a:r>
          </a:p>
          <a:p>
            <a:pPr marL="449263" indent="0">
              <a:buNone/>
            </a:pPr>
            <a:r>
              <a:rPr lang="en-US" sz="1200" dirty="0"/>
              <a:t>“Modal </a:t>
            </a:r>
            <a:r>
              <a:rPr lang="en-US" sz="1200" dirty="0" err="1"/>
              <a:t>adalah</a:t>
            </a:r>
            <a:r>
              <a:rPr lang="en-US" sz="1200" dirty="0"/>
              <a:t> 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produksi</a:t>
            </a:r>
            <a:r>
              <a:rPr lang="en-US" sz="1200" dirty="0"/>
              <a:t> yang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memproduksi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lanjut</a:t>
            </a:r>
            <a:r>
              <a:rPr lang="en-US" sz="1200" dirty="0"/>
              <a:t>.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perkembangannya</a:t>
            </a:r>
            <a:r>
              <a:rPr lang="en-US" sz="1200" dirty="0"/>
              <a:t> </a:t>
            </a:r>
            <a:r>
              <a:rPr lang="en-US" sz="1200" dirty="0" err="1"/>
              <a:t>kemudian</a:t>
            </a:r>
            <a:r>
              <a:rPr lang="en-US" sz="1200" dirty="0"/>
              <a:t> modal </a:t>
            </a:r>
            <a:r>
              <a:rPr lang="en-US" sz="1200" dirty="0" err="1"/>
              <a:t>ditekankan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, </a:t>
            </a:r>
            <a:r>
              <a:rPr lang="en-US" sz="1200" dirty="0" err="1"/>
              <a:t>daya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kekuasaan</a:t>
            </a:r>
            <a:r>
              <a:rPr lang="en-US" sz="1200" dirty="0"/>
              <a:t> </a:t>
            </a:r>
            <a:r>
              <a:rPr lang="en-US" sz="1200" dirty="0" err="1"/>
              <a:t>memakai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menggunakan</a:t>
            </a:r>
            <a:r>
              <a:rPr lang="en-US" sz="1200" dirty="0"/>
              <a:t> yang </a:t>
            </a:r>
            <a:r>
              <a:rPr lang="en-US" sz="1200" dirty="0" err="1"/>
              <a:t>terkandung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barang-barang</a:t>
            </a:r>
            <a:r>
              <a:rPr lang="en-US" sz="1200" dirty="0"/>
              <a:t> modal</a:t>
            </a:r>
            <a:r>
              <a:rPr lang="en-US" sz="1200" dirty="0" smtClean="0"/>
              <a:t>”.</a:t>
            </a:r>
          </a:p>
          <a:p>
            <a:r>
              <a:rPr lang="en-US" sz="1200" b="1" dirty="0" smtClean="0"/>
              <a:t>Lawrence </a:t>
            </a:r>
            <a:r>
              <a:rPr lang="en-US" sz="1200" b="1" dirty="0"/>
              <a:t>J. </a:t>
            </a:r>
            <a:r>
              <a:rPr lang="en-US" sz="1200" b="1" dirty="0" err="1"/>
              <a:t>Gitman</a:t>
            </a:r>
            <a:r>
              <a:rPr lang="en-US" sz="1200" b="1" dirty="0"/>
              <a:t> (1997 : 482 )</a:t>
            </a:r>
          </a:p>
          <a:p>
            <a:pPr marL="447675" indent="12700">
              <a:buNone/>
            </a:pPr>
            <a:r>
              <a:rPr lang="en-US" sz="1200" dirty="0" smtClean="0"/>
              <a:t>Capital </a:t>
            </a:r>
            <a:r>
              <a:rPr lang="en-US" sz="1200" dirty="0"/>
              <a:t>is a long term funds of the firm; all items on the right hand side of the firm balance sheet excluding current </a:t>
            </a:r>
            <a:r>
              <a:rPr lang="en-US" sz="1200" dirty="0" err="1"/>
              <a:t>liabillities.Modal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panjang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; </a:t>
            </a:r>
            <a:r>
              <a:rPr lang="en-US" sz="1200" dirty="0" err="1"/>
              <a:t>semua</a:t>
            </a:r>
            <a:r>
              <a:rPr lang="en-US" sz="1200" dirty="0"/>
              <a:t> item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sisi</a:t>
            </a:r>
            <a:r>
              <a:rPr lang="en-US" sz="1200" dirty="0"/>
              <a:t> </a:t>
            </a:r>
            <a:r>
              <a:rPr lang="en-US" sz="1200" dirty="0" err="1"/>
              <a:t>kanan</a:t>
            </a:r>
            <a:r>
              <a:rPr lang="en-US" sz="1200" dirty="0"/>
              <a:t> </a:t>
            </a:r>
            <a:r>
              <a:rPr lang="en-US" sz="1200" dirty="0" err="1"/>
              <a:t>neraca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termasuk</a:t>
            </a:r>
            <a:r>
              <a:rPr lang="en-US" sz="1200" dirty="0"/>
              <a:t> </a:t>
            </a:r>
            <a:r>
              <a:rPr lang="en-US" sz="1200" dirty="0" err="1"/>
              <a:t>kewajiban</a:t>
            </a:r>
            <a:r>
              <a:rPr lang="en-US" sz="1200" dirty="0"/>
              <a:t> </a:t>
            </a:r>
            <a:r>
              <a:rPr lang="en-US" sz="1200" dirty="0" err="1"/>
              <a:t>lancar</a:t>
            </a:r>
            <a:r>
              <a:rPr lang="en-US" sz="1200" dirty="0" smtClean="0"/>
              <a:t>.</a:t>
            </a:r>
          </a:p>
          <a:p>
            <a:r>
              <a:rPr lang="en-US" sz="1200" b="1" dirty="0"/>
              <a:t>Arnold B. Bakker</a:t>
            </a:r>
          </a:p>
          <a:p>
            <a:pPr marL="449263" indent="0">
              <a:buNone/>
            </a:pPr>
            <a:r>
              <a:rPr lang="en-US" sz="1200" dirty="0" smtClean="0"/>
              <a:t>Modal </a:t>
            </a:r>
            <a:r>
              <a:rPr lang="en-US" sz="1200" dirty="0" err="1"/>
              <a:t>adalah</a:t>
            </a:r>
            <a:r>
              <a:rPr lang="en-US" sz="1200" dirty="0"/>
              <a:t>, </a:t>
            </a:r>
            <a:r>
              <a:rPr lang="en-US" sz="1200" dirty="0" err="1"/>
              <a:t>baik</a:t>
            </a:r>
            <a:r>
              <a:rPr lang="en-US" sz="1200" dirty="0"/>
              <a:t> yang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</a:t>
            </a:r>
            <a:r>
              <a:rPr lang="en-US" sz="1200" dirty="0" err="1"/>
              <a:t>konkret</a:t>
            </a:r>
            <a:r>
              <a:rPr lang="en-US" sz="1200" dirty="0"/>
              <a:t> yang </a:t>
            </a:r>
            <a:r>
              <a:rPr lang="en-US" sz="1200" dirty="0" err="1"/>
              <a:t>masih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rumah</a:t>
            </a:r>
            <a:r>
              <a:rPr lang="en-US" sz="1200" dirty="0"/>
              <a:t> </a:t>
            </a:r>
            <a:r>
              <a:rPr lang="en-US" sz="1200" dirty="0" err="1"/>
              <a:t>tangga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yang </a:t>
            </a:r>
            <a:r>
              <a:rPr lang="en-US" sz="1200" dirty="0" err="1"/>
              <a:t>terdapat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neraca</a:t>
            </a:r>
            <a:r>
              <a:rPr lang="en-US" sz="1200" dirty="0"/>
              <a:t> </a:t>
            </a:r>
            <a:r>
              <a:rPr lang="en-US" sz="1200" dirty="0" err="1"/>
              <a:t>sebelahd</a:t>
            </a:r>
            <a:r>
              <a:rPr lang="en-US" sz="1200" dirty="0"/>
              <a:t> </a:t>
            </a:r>
            <a:r>
              <a:rPr lang="en-US" sz="1200" dirty="0" err="1"/>
              <a:t>debet</a:t>
            </a:r>
            <a:r>
              <a:rPr lang="en-US" sz="1200" dirty="0"/>
              <a:t> </a:t>
            </a:r>
            <a:r>
              <a:rPr lang="en-US" sz="1200" dirty="0" err="1"/>
              <a:t>maupun</a:t>
            </a:r>
            <a:r>
              <a:rPr lang="en-US" sz="1200" dirty="0"/>
              <a:t> </a:t>
            </a:r>
            <a:r>
              <a:rPr lang="en-US" sz="1200" dirty="0" err="1"/>
              <a:t>berupa</a:t>
            </a:r>
            <a:r>
              <a:rPr lang="en-US" sz="1200" dirty="0"/>
              <a:t> </a:t>
            </a:r>
            <a:r>
              <a:rPr lang="en-US" sz="1200" dirty="0" err="1"/>
              <a:t>biaya</a:t>
            </a:r>
            <a:r>
              <a:rPr lang="en-US" sz="1200" dirty="0"/>
              <a:t> </a:t>
            </a:r>
            <a:r>
              <a:rPr lang="en-US" sz="1200" dirty="0" err="1"/>
              <a:t>daya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/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tukar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barang-barang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yang </a:t>
            </a:r>
            <a:r>
              <a:rPr lang="en-US" sz="1200" dirty="0" err="1"/>
              <a:t>tercatat</a:t>
            </a:r>
            <a:r>
              <a:rPr lang="en-US" sz="1200" dirty="0"/>
              <a:t> </a:t>
            </a:r>
            <a:r>
              <a:rPr lang="en-US" sz="1200" dirty="0" err="1"/>
              <a:t>disebelah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 smtClean="0"/>
              <a:t>.</a:t>
            </a:r>
          </a:p>
          <a:p>
            <a:r>
              <a:rPr lang="en-US" sz="1200" b="1" dirty="0"/>
              <a:t>Andrew Mayo</a:t>
            </a:r>
          </a:p>
          <a:p>
            <a:pPr marL="447675" indent="12700">
              <a:buNone/>
            </a:pPr>
            <a:r>
              <a:rPr lang="en-US" sz="1200" dirty="0" err="1"/>
              <a:t>Menurut</a:t>
            </a:r>
            <a:r>
              <a:rPr lang="en-US" sz="1200" dirty="0"/>
              <a:t> Mayo, </a:t>
            </a:r>
            <a:r>
              <a:rPr lang="en-US" sz="1200" dirty="0" err="1"/>
              <a:t>pengertian</a:t>
            </a:r>
            <a:r>
              <a:rPr lang="en-US" sz="1200" dirty="0"/>
              <a:t> modal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berbagai</a:t>
            </a:r>
            <a:r>
              <a:rPr lang="en-US" sz="1200" dirty="0"/>
              <a:t> </a:t>
            </a:r>
            <a:r>
              <a:rPr lang="en-US" sz="1200" dirty="0" err="1"/>
              <a:t>instrumen</a:t>
            </a:r>
            <a:r>
              <a:rPr lang="en-US" sz="1200" dirty="0"/>
              <a:t> </a:t>
            </a:r>
            <a:r>
              <a:rPr lang="en-US" sz="1200" dirty="0" err="1"/>
              <a:t>utang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memanfaatkan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investor yang </a:t>
            </a:r>
            <a:r>
              <a:rPr lang="en-US" sz="1200" dirty="0" err="1"/>
              <a:t>membeli</a:t>
            </a:r>
            <a:r>
              <a:rPr lang="en-US" sz="1200" dirty="0"/>
              <a:t> </a:t>
            </a:r>
            <a:r>
              <a:rPr lang="en-US" sz="1200" dirty="0" err="1"/>
              <a:t>sekuritas</a:t>
            </a:r>
            <a:r>
              <a:rPr lang="en-US" sz="1200" dirty="0"/>
              <a:t> </a:t>
            </a:r>
            <a:r>
              <a:rPr lang="en-US" sz="1200" dirty="0" err="1"/>
              <a:t>hutang</a:t>
            </a:r>
            <a:r>
              <a:rPr lang="en-US" sz="1200" dirty="0"/>
              <a:t>. Ada </a:t>
            </a:r>
            <a:r>
              <a:rPr lang="en-US" sz="1200" dirty="0" err="1"/>
              <a:t>dua</a:t>
            </a:r>
            <a:r>
              <a:rPr lang="en-US" sz="1200" dirty="0"/>
              <a:t> </a:t>
            </a:r>
            <a:r>
              <a:rPr lang="en-US" sz="1200" dirty="0" err="1"/>
              <a:t>jenis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;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preferen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</a:t>
            </a:r>
            <a:r>
              <a:rPr lang="en-US" sz="1200" dirty="0" err="1"/>
              <a:t>biasa</a:t>
            </a:r>
            <a:r>
              <a:rPr lang="en-US" sz="1200" dirty="0"/>
              <a:t>.</a:t>
            </a:r>
          </a:p>
          <a:p>
            <a:pPr marL="449263" indent="0">
              <a:buNone/>
            </a:pPr>
            <a:endParaRPr lang="en-US" sz="1200" dirty="0"/>
          </a:p>
          <a:p>
            <a:pPr marL="101600" indent="0">
              <a:buNone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005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b="0" dirty="0" err="1"/>
              <a:t>Jenis</a:t>
            </a:r>
            <a:r>
              <a:rPr lang="en-US" b="0" dirty="0"/>
              <a:t> Modal </a:t>
            </a:r>
            <a:r>
              <a:rPr lang="en-US" b="0" dirty="0" err="1"/>
              <a:t>Berdasarkan</a:t>
            </a:r>
            <a:r>
              <a:rPr lang="en-US" b="0" dirty="0"/>
              <a:t> </a:t>
            </a:r>
            <a:r>
              <a:rPr lang="en-US" b="0" dirty="0" err="1"/>
              <a:t>Sumber</a:t>
            </a:r>
            <a:endParaRPr lang="en-US" b="0" dirty="0"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2"/>
          </p:nvPr>
        </p:nvSpPr>
        <p:spPr>
          <a:xfrm>
            <a:off x="4611869" y="1506350"/>
            <a:ext cx="3640391" cy="27935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200" dirty="0"/>
              <a:t>2. Modal </a:t>
            </a:r>
            <a:r>
              <a:rPr lang="en-US" sz="1200" dirty="0" err="1"/>
              <a:t>Eksternal</a:t>
            </a:r>
            <a:endParaRPr lang="en-US" sz="1200" dirty="0"/>
          </a:p>
          <a:p>
            <a:pPr marL="101600" indent="0">
              <a:buNone/>
            </a:pPr>
            <a:r>
              <a:rPr lang="en-US" sz="1200" dirty="0" err="1"/>
              <a:t>Sumber</a:t>
            </a:r>
            <a:r>
              <a:rPr lang="en-US" sz="1200" dirty="0"/>
              <a:t> modal </a:t>
            </a:r>
            <a:r>
              <a:rPr lang="en-US" sz="1200" dirty="0" err="1"/>
              <a:t>eksternal</a:t>
            </a:r>
            <a:r>
              <a:rPr lang="en-US" sz="1200" dirty="0"/>
              <a:t> </a:t>
            </a:r>
            <a:r>
              <a:rPr lang="en-US" sz="1200" dirty="0" err="1"/>
              <a:t>adalah</a:t>
            </a:r>
            <a:r>
              <a:rPr lang="en-US" sz="1200" dirty="0"/>
              <a:t> modal yang </a:t>
            </a:r>
            <a:r>
              <a:rPr lang="en-US" sz="1200" dirty="0" err="1"/>
              <a:t>berasal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luar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yang </a:t>
            </a:r>
            <a:r>
              <a:rPr lang="en-US" sz="1200" dirty="0" err="1"/>
              <a:t>diperoleh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</a:t>
            </a:r>
            <a:r>
              <a:rPr lang="en-US" sz="1200" dirty="0" err="1"/>
              <a:t>kreditur</a:t>
            </a:r>
            <a:r>
              <a:rPr lang="en-US" sz="1200" dirty="0"/>
              <a:t> </a:t>
            </a:r>
            <a:r>
              <a:rPr lang="en-US" sz="1200" dirty="0" err="1"/>
              <a:t>ataupun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pemegang</a:t>
            </a:r>
            <a:r>
              <a:rPr lang="en-US" sz="1200" dirty="0"/>
              <a:t> </a:t>
            </a:r>
            <a:r>
              <a:rPr lang="en-US" sz="1200" dirty="0" err="1"/>
              <a:t>saham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ambil</a:t>
            </a:r>
            <a:r>
              <a:rPr lang="en-US" sz="1200" dirty="0"/>
              <a:t> </a:t>
            </a:r>
            <a:r>
              <a:rPr lang="en-US" sz="1200" dirty="0" err="1"/>
              <a:t>bagian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 smtClean="0"/>
              <a:t>.</a:t>
            </a:r>
          </a:p>
          <a:p>
            <a:pPr marL="101600" indent="0">
              <a:buNone/>
            </a:pPr>
            <a:endParaRPr lang="en-US" sz="1200" dirty="0"/>
          </a:p>
          <a:p>
            <a:r>
              <a:rPr lang="en-US" sz="1200" dirty="0" err="1"/>
              <a:t>Beberapa</a:t>
            </a:r>
            <a:r>
              <a:rPr lang="en-US" sz="1200" dirty="0"/>
              <a:t> yang </a:t>
            </a:r>
            <a:r>
              <a:rPr lang="en-US" sz="1200" dirty="0" err="1"/>
              <a:t>termasuk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modal </a:t>
            </a:r>
            <a:r>
              <a:rPr lang="en-US" sz="1200" dirty="0" err="1"/>
              <a:t>eksternal</a:t>
            </a:r>
            <a:r>
              <a:rPr lang="en-US" sz="1200" dirty="0"/>
              <a:t>, </a:t>
            </a:r>
            <a:r>
              <a:rPr lang="en-US" sz="1200" dirty="0" err="1"/>
              <a:t>antara</a:t>
            </a:r>
            <a:r>
              <a:rPr lang="en-US" sz="1200" dirty="0"/>
              <a:t> lain;</a:t>
            </a:r>
          </a:p>
          <a:p>
            <a:r>
              <a:rPr lang="en-US" sz="1200" dirty="0" err="1"/>
              <a:t>Pinjaman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Bank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pihak</a:t>
            </a:r>
            <a:r>
              <a:rPr lang="en-US" sz="1200" dirty="0"/>
              <a:t> lain</a:t>
            </a:r>
          </a:p>
          <a:p>
            <a:r>
              <a:rPr lang="en-US" sz="1200" dirty="0"/>
              <a:t>Investor</a:t>
            </a:r>
          </a:p>
          <a:p>
            <a:r>
              <a:rPr lang="en-US" sz="1200" dirty="0" err="1"/>
              <a:t>Utang</a:t>
            </a:r>
            <a:r>
              <a:rPr lang="en-US" sz="1200" dirty="0"/>
              <a:t> </a:t>
            </a:r>
            <a:r>
              <a:rPr lang="en-US" sz="1200" dirty="0" err="1"/>
              <a:t>dagang</a:t>
            </a:r>
            <a:endParaRPr lang="en-US" sz="1200" dirty="0"/>
          </a:p>
          <a:p>
            <a:r>
              <a:rPr lang="en-US" sz="1200" dirty="0" err="1"/>
              <a:t>Gaji</a:t>
            </a:r>
            <a:r>
              <a:rPr lang="en-US" sz="1200" dirty="0"/>
              <a:t> yang </a:t>
            </a:r>
            <a:r>
              <a:rPr lang="en-US" sz="1200" dirty="0" err="1"/>
              <a:t>belum</a:t>
            </a:r>
            <a:r>
              <a:rPr lang="en-US" sz="1200" dirty="0"/>
              <a:t> </a:t>
            </a:r>
            <a:r>
              <a:rPr lang="en-US" sz="1200" dirty="0" err="1"/>
              <a:t>dibayar</a:t>
            </a:r>
            <a:endParaRPr lang="en-US" sz="1200" dirty="0"/>
          </a:p>
          <a:p>
            <a:r>
              <a:rPr lang="en-US" sz="1200" dirty="0" err="1"/>
              <a:t>Utang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panjang</a:t>
            </a:r>
            <a:endParaRPr lang="en-US" sz="1200" dirty="0"/>
          </a:p>
          <a:p>
            <a:r>
              <a:rPr lang="en-US" sz="1200" dirty="0"/>
              <a:t>Dan lain </a:t>
            </a:r>
            <a:r>
              <a:rPr lang="en-US" sz="1200" dirty="0" err="1"/>
              <a:t>sebagainya</a:t>
            </a:r>
            <a:endParaRPr lang="en-US" sz="1200" dirty="0"/>
          </a:p>
          <a:p>
            <a:pPr marL="101600" indent="0">
              <a:buNone/>
            </a:pPr>
            <a:endParaRPr lang="en-US" sz="1200"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611560" y="1506349"/>
            <a:ext cx="3744416" cy="30096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200" dirty="0"/>
              <a:t>1. Modal Internal</a:t>
            </a:r>
          </a:p>
          <a:p>
            <a:pPr marL="101600" indent="0">
              <a:buNone/>
            </a:pPr>
            <a:r>
              <a:rPr lang="en-US" sz="1200" dirty="0" err="1"/>
              <a:t>Sumber</a:t>
            </a:r>
            <a:r>
              <a:rPr lang="en-US" sz="1200" dirty="0"/>
              <a:t> modal internal </a:t>
            </a:r>
            <a:r>
              <a:rPr lang="en-US" sz="1200" dirty="0" err="1"/>
              <a:t>merupakan</a:t>
            </a:r>
            <a:r>
              <a:rPr lang="en-US" sz="1200" dirty="0"/>
              <a:t> modal yang </a:t>
            </a:r>
            <a:r>
              <a:rPr lang="en-US" sz="1200" dirty="0" err="1"/>
              <a:t>didapatkan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kekayaan</a:t>
            </a:r>
            <a:r>
              <a:rPr lang="en-US" sz="1200" dirty="0"/>
              <a:t> </a:t>
            </a:r>
            <a:r>
              <a:rPr lang="en-US" sz="1200" dirty="0" err="1"/>
              <a:t>seseorang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sendiri</a:t>
            </a:r>
            <a:r>
              <a:rPr lang="en-US" sz="1200" dirty="0"/>
              <a:t>, </a:t>
            </a:r>
            <a:r>
              <a:rPr lang="en-US" sz="1200" dirty="0" err="1"/>
              <a:t>biasanya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 smtClean="0"/>
              <a:t>penjualan</a:t>
            </a:r>
            <a:endParaRPr lang="en-US" sz="1200" dirty="0"/>
          </a:p>
          <a:p>
            <a:pPr marL="101600" indent="0">
              <a:buNone/>
            </a:pPr>
            <a:endParaRPr lang="en-US" sz="1200" dirty="0"/>
          </a:p>
          <a:p>
            <a:pPr marL="101600" indent="0">
              <a:buNone/>
            </a:pPr>
            <a:r>
              <a:rPr lang="en-US" sz="1200" dirty="0"/>
              <a:t>Modal internal </a:t>
            </a:r>
            <a:r>
              <a:rPr lang="en-US" sz="1200" dirty="0" err="1"/>
              <a:t>sulit</a:t>
            </a:r>
            <a:r>
              <a:rPr lang="en-US" sz="1200" dirty="0"/>
              <a:t> </a:t>
            </a:r>
            <a:r>
              <a:rPr lang="en-US" sz="1200" dirty="0" err="1"/>
              <a:t>digunakan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sifatnya</a:t>
            </a:r>
            <a:r>
              <a:rPr lang="en-US" sz="1200" dirty="0"/>
              <a:t> yang </a:t>
            </a:r>
            <a:r>
              <a:rPr lang="en-US" sz="1200" dirty="0" err="1"/>
              <a:t>terbatas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sulit</a:t>
            </a:r>
            <a:r>
              <a:rPr lang="en-US" sz="1200" dirty="0"/>
              <a:t> </a:t>
            </a:r>
            <a:r>
              <a:rPr lang="en-US" sz="1200" dirty="0" err="1"/>
              <a:t>mengalami</a:t>
            </a:r>
            <a:r>
              <a:rPr lang="en-US" sz="1200" dirty="0"/>
              <a:t> </a:t>
            </a:r>
            <a:r>
              <a:rPr lang="en-US" sz="1200" dirty="0" err="1"/>
              <a:t>peningkatan</a:t>
            </a:r>
            <a:r>
              <a:rPr lang="en-US" sz="1200" dirty="0"/>
              <a:t> </a:t>
            </a:r>
            <a:r>
              <a:rPr lang="en-US" sz="1200" dirty="0" err="1"/>
              <a:t>signifikan</a:t>
            </a:r>
            <a:r>
              <a:rPr lang="en-US" sz="1200" dirty="0" smtClean="0"/>
              <a:t>.</a:t>
            </a:r>
          </a:p>
          <a:p>
            <a:pPr marL="101600" indent="0">
              <a:buNone/>
            </a:pPr>
            <a:endParaRPr lang="en-US" sz="1200" dirty="0"/>
          </a:p>
          <a:p>
            <a:pPr marL="101600" indent="0">
              <a:buNone/>
            </a:pPr>
            <a:r>
              <a:rPr lang="en-US" sz="1200" dirty="0" err="1"/>
              <a:t>Beberapa</a:t>
            </a:r>
            <a:r>
              <a:rPr lang="en-US" sz="1200" dirty="0"/>
              <a:t> yang </a:t>
            </a:r>
            <a:r>
              <a:rPr lang="en-US" sz="1200" dirty="0" err="1"/>
              <a:t>termasuk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modal </a:t>
            </a:r>
            <a:r>
              <a:rPr lang="en-US" sz="1200" dirty="0" err="1"/>
              <a:t>sendiri</a:t>
            </a:r>
            <a:r>
              <a:rPr lang="en-US" sz="1200" dirty="0"/>
              <a:t>, </a:t>
            </a:r>
            <a:r>
              <a:rPr lang="en-US" sz="1200" dirty="0" err="1"/>
              <a:t>antara</a:t>
            </a:r>
            <a:r>
              <a:rPr lang="en-US" sz="1200" dirty="0"/>
              <a:t> lain;</a:t>
            </a:r>
          </a:p>
          <a:p>
            <a:r>
              <a:rPr lang="en-US" sz="1200" dirty="0" err="1"/>
              <a:t>Gedung</a:t>
            </a:r>
            <a:endParaRPr lang="en-US" sz="1200" dirty="0"/>
          </a:p>
          <a:p>
            <a:r>
              <a:rPr lang="en-US" sz="1200" dirty="0" err="1"/>
              <a:t>Kendaraan</a:t>
            </a:r>
            <a:endParaRPr lang="en-US" sz="1200" dirty="0"/>
          </a:p>
          <a:p>
            <a:r>
              <a:rPr lang="en-US" sz="1200" dirty="0" err="1"/>
              <a:t>Saham</a:t>
            </a:r>
            <a:endParaRPr lang="en-US" sz="1200" dirty="0"/>
          </a:p>
          <a:p>
            <a:r>
              <a:rPr lang="en-US" sz="1200" dirty="0" err="1"/>
              <a:t>Laba</a:t>
            </a:r>
            <a:r>
              <a:rPr lang="en-US" sz="1200" dirty="0"/>
              <a:t> yang </a:t>
            </a:r>
            <a:r>
              <a:rPr lang="en-US" sz="1200" dirty="0" err="1"/>
              <a:t>diinvestasikan</a:t>
            </a:r>
            <a:r>
              <a:rPr lang="en-US" sz="1200" dirty="0"/>
              <a:t> </a:t>
            </a:r>
            <a:r>
              <a:rPr lang="en-US" sz="1200" dirty="0" err="1"/>
              <a:t>kembali</a:t>
            </a:r>
            <a:endParaRPr lang="en-US" sz="1200" dirty="0"/>
          </a:p>
          <a:p>
            <a:r>
              <a:rPr lang="en-US" sz="1200" dirty="0"/>
              <a:t>Dan lain </a:t>
            </a:r>
            <a:r>
              <a:rPr lang="en-US" sz="1200" dirty="0" err="1"/>
              <a:t>sebagainya</a:t>
            </a:r>
            <a:endParaRPr lang="en-US" sz="1200"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b="0" dirty="0" err="1"/>
              <a:t>Jenis</a:t>
            </a:r>
            <a:r>
              <a:rPr lang="en-US" b="0" dirty="0"/>
              <a:t> Modal </a:t>
            </a:r>
            <a:r>
              <a:rPr lang="en-US" b="0" dirty="0" err="1"/>
              <a:t>Berdasarkan</a:t>
            </a:r>
            <a:r>
              <a:rPr lang="en-US" b="0" dirty="0"/>
              <a:t> </a:t>
            </a:r>
            <a:r>
              <a:rPr lang="en-US" b="0" dirty="0" err="1" smtClean="0"/>
              <a:t>Wujud</a:t>
            </a:r>
            <a:endParaRPr lang="en-US" b="0" dirty="0"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2"/>
          </p:nvPr>
        </p:nvSpPr>
        <p:spPr>
          <a:xfrm>
            <a:off x="4611869" y="1506350"/>
            <a:ext cx="3640391" cy="27935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200" dirty="0"/>
              <a:t>Modal </a:t>
            </a:r>
            <a:r>
              <a:rPr lang="en-US" sz="1200" dirty="0" err="1"/>
              <a:t>Abstrak</a:t>
            </a:r>
            <a:r>
              <a:rPr lang="en-US" sz="1200" dirty="0"/>
              <a:t> (Modal </a:t>
            </a:r>
            <a:r>
              <a:rPr lang="en-US" sz="1200" dirty="0" err="1"/>
              <a:t>Pasif</a:t>
            </a:r>
            <a:r>
              <a:rPr lang="en-US" sz="1200" dirty="0" smtClean="0"/>
              <a:t>)</a:t>
            </a:r>
          </a:p>
          <a:p>
            <a:pPr marL="101600" indent="0">
              <a:buNone/>
            </a:pPr>
            <a:endParaRPr lang="en-US" sz="1200" dirty="0"/>
          </a:p>
          <a:p>
            <a:r>
              <a:rPr lang="en-US" sz="1200" dirty="0"/>
              <a:t>Modal </a:t>
            </a:r>
            <a:r>
              <a:rPr lang="en-US" sz="1200" dirty="0" err="1"/>
              <a:t>abstrak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kebalikan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modal </a:t>
            </a:r>
            <a:r>
              <a:rPr lang="en-US" sz="1200" dirty="0" err="1"/>
              <a:t>konkret</a:t>
            </a:r>
            <a:r>
              <a:rPr lang="en-US" sz="1200" dirty="0"/>
              <a:t>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terlihat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kasat</a:t>
            </a:r>
            <a:r>
              <a:rPr lang="en-US" sz="1200" dirty="0"/>
              <a:t> </a:t>
            </a:r>
            <a:r>
              <a:rPr lang="en-US" sz="1200" dirty="0" err="1"/>
              <a:t>mata</a:t>
            </a:r>
            <a:r>
              <a:rPr lang="en-US" sz="1200" dirty="0"/>
              <a:t>. </a:t>
            </a:r>
            <a:r>
              <a:rPr lang="en-US" sz="1200" dirty="0" err="1"/>
              <a:t>Meskipun</a:t>
            </a:r>
            <a:r>
              <a:rPr lang="en-US" sz="1200" dirty="0"/>
              <a:t> </a:t>
            </a:r>
            <a:r>
              <a:rPr lang="en-US" sz="1200" dirty="0" err="1"/>
              <a:t>begitu</a:t>
            </a:r>
            <a:r>
              <a:rPr lang="en-US" sz="1200" dirty="0"/>
              <a:t>, modal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juga</a:t>
            </a:r>
            <a:r>
              <a:rPr lang="en-US" sz="1200" dirty="0"/>
              <a:t>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keberlangsungan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 </a:t>
            </a:r>
            <a:r>
              <a:rPr lang="en-US" sz="1200" i="1" dirty="0"/>
              <a:t>skill</a:t>
            </a:r>
            <a:r>
              <a:rPr lang="en-US" sz="1200" dirty="0"/>
              <a:t> </a:t>
            </a:r>
            <a:r>
              <a:rPr lang="en-US" sz="1200" dirty="0" err="1"/>
              <a:t>tenaga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, </a:t>
            </a:r>
            <a:r>
              <a:rPr lang="en-US" sz="1200" dirty="0" err="1"/>
              <a:t>hak</a:t>
            </a:r>
            <a:r>
              <a:rPr lang="en-US" sz="1200" dirty="0"/>
              <a:t> </a:t>
            </a:r>
            <a:r>
              <a:rPr lang="en-US" sz="1200" dirty="0" err="1"/>
              <a:t>cipta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pendirian</a:t>
            </a:r>
            <a:endParaRPr lang="en-US" sz="1200" dirty="0"/>
          </a:p>
          <a:p>
            <a:pPr marL="101600" indent="0">
              <a:buNone/>
            </a:pPr>
            <a:endParaRPr lang="en-US" sz="1200" dirty="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611560" y="1506349"/>
            <a:ext cx="3744416" cy="30096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buNone/>
            </a:pPr>
            <a:r>
              <a:rPr lang="en-US" sz="1200" dirty="0"/>
              <a:t>Modal </a:t>
            </a:r>
            <a:r>
              <a:rPr lang="en-US" sz="1200" dirty="0" err="1"/>
              <a:t>Konkret</a:t>
            </a:r>
            <a:r>
              <a:rPr lang="en-US" sz="1200" dirty="0"/>
              <a:t> (Modal </a:t>
            </a:r>
            <a:r>
              <a:rPr lang="en-US" sz="1200" dirty="0" err="1"/>
              <a:t>Aktif</a:t>
            </a:r>
            <a:r>
              <a:rPr lang="en-US" sz="1200" dirty="0" smtClean="0"/>
              <a:t>)</a:t>
            </a:r>
          </a:p>
          <a:p>
            <a:pPr marL="101600" indent="0">
              <a:buNone/>
            </a:pPr>
            <a:endParaRPr lang="en-US" sz="1200" b="1" dirty="0"/>
          </a:p>
          <a:p>
            <a:r>
              <a:rPr lang="en-US" sz="1200" dirty="0"/>
              <a:t>Modal </a:t>
            </a:r>
            <a:r>
              <a:rPr lang="en-US" sz="1200" dirty="0" err="1"/>
              <a:t>konkret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modal </a:t>
            </a:r>
            <a:r>
              <a:rPr lang="en-US" sz="1200" dirty="0" err="1"/>
              <a:t>aktif</a:t>
            </a:r>
            <a:r>
              <a:rPr lang="en-US" sz="1200" dirty="0"/>
              <a:t> yang </a:t>
            </a:r>
            <a:r>
              <a:rPr lang="en-US" sz="1200" dirty="0" err="1"/>
              <a:t>berarti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dilihat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kasat</a:t>
            </a:r>
            <a:r>
              <a:rPr lang="en-US" sz="1200" dirty="0"/>
              <a:t> </a:t>
            </a:r>
            <a:r>
              <a:rPr lang="en-US" sz="1200" dirty="0" err="1"/>
              <a:t>mata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berwujud</a:t>
            </a:r>
            <a:r>
              <a:rPr lang="en-US" sz="1200" dirty="0"/>
              <a:t>. Yang </a:t>
            </a:r>
            <a:r>
              <a:rPr lang="en-US" sz="1200" dirty="0" err="1"/>
              <a:t>termasuk</a:t>
            </a:r>
            <a:r>
              <a:rPr lang="en-US" sz="1200" dirty="0"/>
              <a:t> di </a:t>
            </a:r>
            <a:r>
              <a:rPr lang="en-US" sz="1200" dirty="0" err="1"/>
              <a:t>dalamnya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bahan</a:t>
            </a:r>
            <a:r>
              <a:rPr lang="en-US" sz="1200" dirty="0"/>
              <a:t> </a:t>
            </a:r>
            <a:r>
              <a:rPr lang="en-US" sz="1200" dirty="0" err="1"/>
              <a:t>baku</a:t>
            </a:r>
            <a:r>
              <a:rPr lang="en-US" sz="1200" dirty="0"/>
              <a:t>, </a:t>
            </a:r>
            <a:r>
              <a:rPr lang="en-US" sz="1200" dirty="0" err="1"/>
              <a:t>tempat</a:t>
            </a:r>
            <a:r>
              <a:rPr lang="en-US" sz="1200" dirty="0"/>
              <a:t>, </a:t>
            </a:r>
            <a:r>
              <a:rPr lang="en-US" sz="1200" dirty="0" err="1"/>
              <a:t>mesin</a:t>
            </a:r>
            <a:r>
              <a:rPr lang="en-US" sz="1200" dirty="0"/>
              <a:t>, </a:t>
            </a:r>
            <a:r>
              <a:rPr lang="en-US" sz="1200" dirty="0" err="1"/>
              <a:t>gudang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bentuk</a:t>
            </a:r>
            <a:r>
              <a:rPr lang="en-US" sz="1200" dirty="0"/>
              <a:t> </a:t>
            </a:r>
            <a:r>
              <a:rPr lang="en-US" sz="1200" dirty="0" err="1"/>
              <a:t>sarana</a:t>
            </a:r>
            <a:r>
              <a:rPr lang="en-US" sz="1200" dirty="0"/>
              <a:t> </a:t>
            </a:r>
            <a:r>
              <a:rPr lang="en-US" sz="1200" dirty="0" err="1"/>
              <a:t>prasarana</a:t>
            </a:r>
            <a:r>
              <a:rPr lang="en-US" sz="1200" dirty="0"/>
              <a:t> </a:t>
            </a:r>
            <a:r>
              <a:rPr lang="en-US" sz="1200" dirty="0" err="1"/>
              <a:t>lainnya</a:t>
            </a:r>
            <a:r>
              <a:rPr lang="en-US" sz="1200" dirty="0"/>
              <a:t>.</a:t>
            </a: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72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</a:t>
            </a:r>
            <a:r>
              <a:rPr lang="en-US" dirty="0" err="1"/>
              <a:t>Aktif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84" y="1923678"/>
            <a:ext cx="3600400" cy="2489476"/>
          </a:xfrm>
        </p:spPr>
        <p:txBody>
          <a:bodyPr/>
          <a:lstStyle/>
          <a:p>
            <a:pPr marL="268288" indent="-268288"/>
            <a:r>
              <a:rPr lang="en-US" sz="1050" dirty="0" err="1" smtClean="0"/>
              <a:t>Menurut</a:t>
            </a:r>
            <a:r>
              <a:rPr lang="en-US" sz="1050" dirty="0" smtClean="0"/>
              <a:t> </a:t>
            </a:r>
            <a:r>
              <a:rPr lang="en-US" sz="1050" dirty="0" err="1"/>
              <a:t>lamanya</a:t>
            </a:r>
            <a:r>
              <a:rPr lang="en-US" sz="1050" dirty="0"/>
              <a:t>, modal </a:t>
            </a:r>
            <a:r>
              <a:rPr lang="en-US" sz="1050" dirty="0" err="1"/>
              <a:t>aktif</a:t>
            </a:r>
            <a:r>
              <a:rPr lang="en-US" sz="1050" dirty="0"/>
              <a:t> </a:t>
            </a:r>
            <a:r>
              <a:rPr lang="en-US" sz="1050" dirty="0" err="1"/>
              <a:t>itu</a:t>
            </a:r>
            <a:r>
              <a:rPr lang="en-US" sz="1050" dirty="0"/>
              <a:t> </a:t>
            </a:r>
            <a:r>
              <a:rPr lang="en-US" sz="1050" dirty="0" err="1"/>
              <a:t>memberikan</a:t>
            </a:r>
            <a:r>
              <a:rPr lang="en-US" sz="1050" dirty="0"/>
              <a:t> </a:t>
            </a:r>
            <a:r>
              <a:rPr lang="en-US" sz="1050" dirty="0" err="1"/>
              <a:t>jasa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sebuah</a:t>
            </a:r>
            <a:r>
              <a:rPr lang="en-US" sz="1050" dirty="0"/>
              <a:t> proses </a:t>
            </a:r>
            <a:r>
              <a:rPr lang="en-US" sz="1050" dirty="0" err="1"/>
              <a:t>produksi</a:t>
            </a:r>
            <a:r>
              <a:rPr lang="en-US" sz="1050" dirty="0"/>
              <a:t>. </a:t>
            </a:r>
            <a:r>
              <a:rPr lang="en-US" sz="1050" b="1" dirty="0"/>
              <a:t>Modal </a:t>
            </a:r>
            <a:r>
              <a:rPr lang="en-US" sz="1050" b="1" dirty="0" err="1"/>
              <a:t>tetap</a:t>
            </a:r>
            <a:r>
              <a:rPr lang="en-US" sz="1050" dirty="0"/>
              <a:t> </a:t>
            </a:r>
            <a:r>
              <a:rPr lang="en-US" sz="1050" dirty="0" err="1"/>
              <a:t>adalah</a:t>
            </a:r>
            <a:r>
              <a:rPr lang="en-US" sz="1050" dirty="0"/>
              <a:t> modal yang </a:t>
            </a:r>
            <a:r>
              <a:rPr lang="en-US" sz="1050" dirty="0" err="1"/>
              <a:t>memberikan</a:t>
            </a:r>
            <a:r>
              <a:rPr lang="en-US" sz="1050" dirty="0"/>
              <a:t> </a:t>
            </a:r>
            <a:r>
              <a:rPr lang="en-US" sz="1050" dirty="0" err="1"/>
              <a:t>jasa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proses </a:t>
            </a:r>
            <a:r>
              <a:rPr lang="en-US" sz="1050" dirty="0" err="1"/>
              <a:t>produksi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waktu</a:t>
            </a:r>
            <a:r>
              <a:rPr lang="en-US" sz="1050" dirty="0"/>
              <a:t> lama, </a:t>
            </a:r>
            <a:r>
              <a:rPr lang="en-US" sz="1050" dirty="0" err="1"/>
              <a:t>misalkan</a:t>
            </a:r>
            <a:r>
              <a:rPr lang="en-US" sz="1050" dirty="0"/>
              <a:t> </a:t>
            </a:r>
            <a:r>
              <a:rPr lang="en-US" sz="1050" dirty="0" err="1"/>
              <a:t>tanah</a:t>
            </a:r>
            <a:r>
              <a:rPr lang="en-US" sz="1050" dirty="0"/>
              <a:t>, </a:t>
            </a:r>
            <a:r>
              <a:rPr lang="en-US" sz="1050" dirty="0" err="1"/>
              <a:t>mesin</a:t>
            </a:r>
            <a:r>
              <a:rPr lang="en-US" sz="1050" dirty="0"/>
              <a:t>, </a:t>
            </a:r>
            <a:r>
              <a:rPr lang="en-US" sz="1050" dirty="0" err="1"/>
              <a:t>gedung</a:t>
            </a:r>
            <a:r>
              <a:rPr lang="en-US" sz="1050" dirty="0"/>
              <a:t>, </a:t>
            </a:r>
            <a:r>
              <a:rPr lang="en-US" sz="1050" dirty="0" err="1"/>
              <a:t>komputer</a:t>
            </a:r>
            <a:r>
              <a:rPr lang="en-US" sz="1050" dirty="0"/>
              <a:t>. </a:t>
            </a:r>
            <a:r>
              <a:rPr lang="en-US" sz="1050" b="1" dirty="0"/>
              <a:t>Modal </a:t>
            </a:r>
            <a:r>
              <a:rPr lang="en-US" sz="1050" b="1" dirty="0" err="1"/>
              <a:t>lancar</a:t>
            </a:r>
            <a:r>
              <a:rPr lang="en-US" sz="1050" dirty="0"/>
              <a:t> </a:t>
            </a:r>
            <a:r>
              <a:rPr lang="en-US" sz="1050" dirty="0" err="1"/>
              <a:t>adalah</a:t>
            </a:r>
            <a:r>
              <a:rPr lang="en-US" sz="1050" dirty="0"/>
              <a:t> modal yang </a:t>
            </a:r>
            <a:r>
              <a:rPr lang="en-US" sz="1050" dirty="0" err="1"/>
              <a:t>memberikan</a:t>
            </a:r>
            <a:r>
              <a:rPr lang="en-US" sz="1050" dirty="0"/>
              <a:t> </a:t>
            </a:r>
            <a:r>
              <a:rPr lang="en-US" sz="1050" dirty="0" err="1"/>
              <a:t>jasa</a:t>
            </a:r>
            <a:r>
              <a:rPr lang="en-US" sz="1050" dirty="0"/>
              <a:t> </a:t>
            </a:r>
            <a:r>
              <a:rPr lang="en-US" sz="1050" dirty="0" err="1"/>
              <a:t>hanya</a:t>
            </a:r>
            <a:r>
              <a:rPr lang="en-US" sz="1050" dirty="0"/>
              <a:t> </a:t>
            </a:r>
            <a:r>
              <a:rPr lang="en-US" sz="1050" dirty="0" err="1"/>
              <a:t>sekali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proses </a:t>
            </a:r>
            <a:r>
              <a:rPr lang="en-US" sz="1050" dirty="0" err="1"/>
              <a:t>produksi</a:t>
            </a:r>
            <a:r>
              <a:rPr lang="en-US" sz="1050" dirty="0"/>
              <a:t>, </a:t>
            </a:r>
            <a:r>
              <a:rPr lang="en-US" sz="1050" dirty="0" err="1"/>
              <a:t>misalkan</a:t>
            </a:r>
            <a:r>
              <a:rPr lang="en-US" sz="1050" dirty="0"/>
              <a:t> </a:t>
            </a:r>
            <a:r>
              <a:rPr lang="en-US" sz="1050" dirty="0" err="1"/>
              <a:t>bahan</a:t>
            </a:r>
            <a:r>
              <a:rPr lang="en-US" sz="1050" dirty="0"/>
              <a:t> </a:t>
            </a:r>
            <a:r>
              <a:rPr lang="en-US" sz="1050" dirty="0" err="1"/>
              <a:t>baku</a:t>
            </a:r>
            <a:r>
              <a:rPr lang="en-US" sz="1050" dirty="0"/>
              <a:t>, </a:t>
            </a:r>
            <a:r>
              <a:rPr lang="en-US" sz="1050" dirty="0" err="1"/>
              <a:t>bahan</a:t>
            </a:r>
            <a:r>
              <a:rPr lang="en-US" sz="1050" dirty="0"/>
              <a:t> </a:t>
            </a:r>
            <a:r>
              <a:rPr lang="en-US" sz="1050" dirty="0" err="1"/>
              <a:t>pembantu</a:t>
            </a:r>
            <a:r>
              <a:rPr lang="en-US" sz="1050" dirty="0"/>
              <a:t>, </a:t>
            </a:r>
            <a:r>
              <a:rPr lang="en-US" sz="1050" dirty="0" err="1"/>
              <a:t>listrik</a:t>
            </a:r>
            <a:r>
              <a:rPr lang="en-US" sz="1050" dirty="0" smtClean="0"/>
              <a:t>.</a:t>
            </a:r>
          </a:p>
          <a:p>
            <a:pPr marL="0" indent="0">
              <a:buNone/>
            </a:pPr>
            <a:endParaRPr lang="en-US" sz="1050" dirty="0"/>
          </a:p>
          <a:p>
            <a:pPr marL="268288" indent="-268288"/>
            <a:r>
              <a:rPr lang="en-US" sz="1050" dirty="0" err="1" smtClean="0"/>
              <a:t>Menurut</a:t>
            </a:r>
            <a:r>
              <a:rPr lang="en-US" sz="1050" dirty="0" smtClean="0"/>
              <a:t> </a:t>
            </a:r>
            <a:r>
              <a:rPr lang="en-US" sz="1050" dirty="0" err="1"/>
              <a:t>wujud</a:t>
            </a:r>
            <a:r>
              <a:rPr lang="en-US" sz="1050" dirty="0"/>
              <a:t> </a:t>
            </a:r>
            <a:r>
              <a:rPr lang="en-US" sz="1050" dirty="0" err="1"/>
              <a:t>aktiva</a:t>
            </a:r>
            <a:r>
              <a:rPr lang="en-US" sz="1050" dirty="0"/>
              <a:t>. </a:t>
            </a:r>
            <a:r>
              <a:rPr lang="en-US" sz="1050" b="1" dirty="0"/>
              <a:t>Modal </a:t>
            </a:r>
            <a:r>
              <a:rPr lang="en-US" sz="1050" b="1" dirty="0" err="1"/>
              <a:t>barang</a:t>
            </a:r>
            <a:r>
              <a:rPr lang="en-US" sz="1050" dirty="0"/>
              <a:t> </a:t>
            </a:r>
            <a:r>
              <a:rPr lang="en-US" sz="1050" dirty="0" err="1"/>
              <a:t>adalah</a:t>
            </a:r>
            <a:r>
              <a:rPr lang="en-US" sz="1050" dirty="0"/>
              <a:t> modal </a:t>
            </a:r>
            <a:r>
              <a:rPr lang="en-US" sz="1050" dirty="0" err="1"/>
              <a:t>aktiva</a:t>
            </a:r>
            <a:r>
              <a:rPr lang="en-US" sz="1050" dirty="0"/>
              <a:t> yang </a:t>
            </a:r>
            <a:r>
              <a:rPr lang="en-US" sz="1050" dirty="0" err="1"/>
              <a:t>berwujud</a:t>
            </a:r>
            <a:r>
              <a:rPr lang="en-US" sz="1050" dirty="0"/>
              <a:t> </a:t>
            </a:r>
            <a:r>
              <a:rPr lang="en-US" sz="1050" dirty="0" err="1"/>
              <a:t>kebendaan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hak-hak</a:t>
            </a:r>
            <a:r>
              <a:rPr lang="en-US" sz="1050" dirty="0"/>
              <a:t> </a:t>
            </a:r>
            <a:r>
              <a:rPr lang="en-US" sz="1050" dirty="0" err="1"/>
              <a:t>atas</a:t>
            </a:r>
            <a:r>
              <a:rPr lang="en-US" sz="1050" dirty="0"/>
              <a:t> </a:t>
            </a:r>
            <a:r>
              <a:rPr lang="en-US" sz="1050" dirty="0" err="1"/>
              <a:t>sejumlah</a:t>
            </a:r>
            <a:r>
              <a:rPr lang="en-US" sz="1050" dirty="0"/>
              <a:t> </a:t>
            </a:r>
            <a:r>
              <a:rPr lang="en-US" sz="1050" dirty="0" err="1"/>
              <a:t>barang</a:t>
            </a:r>
            <a:r>
              <a:rPr lang="en-US" sz="1050" dirty="0"/>
              <a:t>, </a:t>
            </a:r>
            <a:r>
              <a:rPr lang="en-US" sz="1050" dirty="0" err="1"/>
              <a:t>misalkan</a:t>
            </a:r>
            <a:r>
              <a:rPr lang="en-US" sz="1050" dirty="0"/>
              <a:t> </a:t>
            </a:r>
            <a:r>
              <a:rPr lang="en-US" sz="1050" dirty="0" err="1"/>
              <a:t>tanah</a:t>
            </a:r>
            <a:r>
              <a:rPr lang="en-US" sz="1050" dirty="0"/>
              <a:t>, </a:t>
            </a:r>
            <a:r>
              <a:rPr lang="en-US" sz="1050" dirty="0" err="1"/>
              <a:t>gedung</a:t>
            </a:r>
            <a:r>
              <a:rPr lang="en-US" sz="1050" dirty="0"/>
              <a:t>, </a:t>
            </a:r>
            <a:r>
              <a:rPr lang="en-US" sz="1050" dirty="0" err="1"/>
              <a:t>mesin</a:t>
            </a:r>
            <a:r>
              <a:rPr lang="en-US" sz="1050" dirty="0"/>
              <a:t>, </a:t>
            </a:r>
            <a:r>
              <a:rPr lang="en-US" sz="1050" dirty="0" err="1"/>
              <a:t>perkakas</a:t>
            </a:r>
            <a:r>
              <a:rPr lang="en-US" sz="1050" dirty="0"/>
              <a:t>, </a:t>
            </a:r>
            <a:r>
              <a:rPr lang="en-US" sz="1050" dirty="0" err="1"/>
              <a:t>bahan</a:t>
            </a:r>
            <a:r>
              <a:rPr lang="en-US" sz="1050" dirty="0"/>
              <a:t> </a:t>
            </a:r>
            <a:r>
              <a:rPr lang="en-US" sz="1050" dirty="0" err="1"/>
              <a:t>dasar</a:t>
            </a:r>
            <a:r>
              <a:rPr lang="en-US" sz="1050" dirty="0"/>
              <a:t>, </a:t>
            </a:r>
            <a:r>
              <a:rPr lang="en-US" sz="1050" dirty="0" err="1"/>
              <a:t>bahan</a:t>
            </a:r>
            <a:r>
              <a:rPr lang="en-US" sz="1050" dirty="0"/>
              <a:t> </a:t>
            </a:r>
            <a:r>
              <a:rPr lang="en-US" sz="1050" dirty="0" err="1"/>
              <a:t>pembantu</a:t>
            </a:r>
            <a:r>
              <a:rPr lang="en-US" sz="1050" dirty="0"/>
              <a:t>, </a:t>
            </a:r>
            <a:r>
              <a:rPr lang="en-US" sz="1050" dirty="0" err="1"/>
              <a:t>maupun</a:t>
            </a:r>
            <a:r>
              <a:rPr lang="en-US" sz="1050" dirty="0"/>
              <a:t> </a:t>
            </a:r>
            <a:r>
              <a:rPr lang="en-US" sz="1050" dirty="0" err="1"/>
              <a:t>barang</a:t>
            </a:r>
            <a:r>
              <a:rPr lang="en-US" sz="1050" dirty="0"/>
              <a:t> yang </a:t>
            </a:r>
            <a:r>
              <a:rPr lang="en-US" sz="1050" dirty="0" err="1"/>
              <a:t>sudah</a:t>
            </a:r>
            <a:r>
              <a:rPr lang="en-US" sz="1050" dirty="0"/>
              <a:t> </a:t>
            </a:r>
            <a:r>
              <a:rPr lang="en-US" sz="1050" dirty="0" err="1"/>
              <a:t>jadi</a:t>
            </a:r>
            <a:r>
              <a:rPr lang="en-US" sz="1050" dirty="0"/>
              <a:t>.  </a:t>
            </a:r>
            <a:r>
              <a:rPr lang="en-US" sz="1050" dirty="0" err="1"/>
              <a:t>Sedangkan</a:t>
            </a:r>
            <a:r>
              <a:rPr lang="en-US" sz="1050" dirty="0"/>
              <a:t> </a:t>
            </a:r>
            <a:r>
              <a:rPr lang="en-US" sz="1050" b="1" dirty="0"/>
              <a:t>modal </a:t>
            </a:r>
            <a:r>
              <a:rPr lang="en-US" sz="1050" b="1" dirty="0" err="1"/>
              <a:t>uang</a:t>
            </a:r>
            <a:r>
              <a:rPr lang="en-US" sz="1050" dirty="0"/>
              <a:t> </a:t>
            </a:r>
            <a:r>
              <a:rPr lang="en-US" sz="1050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aktiva</a:t>
            </a:r>
            <a:r>
              <a:rPr lang="en-US" sz="1050" dirty="0"/>
              <a:t> yang </a:t>
            </a:r>
            <a:r>
              <a:rPr lang="en-US" sz="1050" dirty="0" err="1"/>
              <a:t>berupa</a:t>
            </a:r>
            <a:r>
              <a:rPr lang="en-US" sz="1050" dirty="0"/>
              <a:t> </a:t>
            </a:r>
            <a:r>
              <a:rPr lang="en-US" sz="1050" dirty="0" err="1"/>
              <a:t>alat</a:t>
            </a:r>
            <a:r>
              <a:rPr lang="en-US" sz="1050" dirty="0"/>
              <a:t> </a:t>
            </a:r>
            <a:r>
              <a:rPr lang="en-US" sz="1050" dirty="0" err="1"/>
              <a:t>pembayaran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hak</a:t>
            </a:r>
            <a:r>
              <a:rPr lang="en-US" sz="1050" dirty="0"/>
              <a:t> </a:t>
            </a:r>
            <a:r>
              <a:rPr lang="en-US" sz="1050" dirty="0" err="1"/>
              <a:t>atas</a:t>
            </a:r>
            <a:r>
              <a:rPr lang="en-US" sz="1050" dirty="0"/>
              <a:t> </a:t>
            </a:r>
            <a:r>
              <a:rPr lang="en-US" sz="1050" dirty="0" err="1"/>
              <a:t>sejumlah</a:t>
            </a:r>
            <a:r>
              <a:rPr lang="en-US" sz="1050" dirty="0"/>
              <a:t> </a:t>
            </a:r>
            <a:r>
              <a:rPr lang="en-US" sz="1050" dirty="0" err="1"/>
              <a:t>tagihan</a:t>
            </a:r>
            <a:r>
              <a:rPr lang="en-US" sz="1050" dirty="0"/>
              <a:t> </a:t>
            </a:r>
            <a:r>
              <a:rPr lang="en-US" sz="1050" dirty="0" err="1"/>
              <a:t>uang</a:t>
            </a:r>
            <a:r>
              <a:rPr lang="en-US" sz="1050" dirty="0"/>
              <a:t>, </a:t>
            </a:r>
            <a:r>
              <a:rPr lang="en-US" sz="1050" dirty="0" err="1"/>
              <a:t>misalkan</a:t>
            </a:r>
            <a:r>
              <a:rPr lang="en-US" sz="1050" dirty="0"/>
              <a:t> </a:t>
            </a:r>
            <a:r>
              <a:rPr lang="en-US" sz="1050" dirty="0" err="1"/>
              <a:t>uang</a:t>
            </a:r>
            <a:r>
              <a:rPr lang="en-US" sz="1050" dirty="0"/>
              <a:t> </a:t>
            </a:r>
            <a:r>
              <a:rPr lang="en-US" sz="1050" dirty="0" err="1"/>
              <a:t>kas</a:t>
            </a:r>
            <a:r>
              <a:rPr lang="en-US" sz="1050" dirty="0"/>
              <a:t>, </a:t>
            </a:r>
            <a:r>
              <a:rPr lang="en-US" sz="1050" dirty="0" err="1"/>
              <a:t>piutang</a:t>
            </a:r>
            <a:r>
              <a:rPr lang="en-US" sz="1050" dirty="0"/>
              <a:t>, </a:t>
            </a:r>
            <a:r>
              <a:rPr lang="en-US" sz="1050" dirty="0" err="1"/>
              <a:t>simpanan</a:t>
            </a:r>
            <a:r>
              <a:rPr lang="en-US" sz="1050" dirty="0"/>
              <a:t> di bank </a:t>
            </a:r>
            <a:r>
              <a:rPr lang="en-US" sz="1050" dirty="0" err="1"/>
              <a:t>mapun</a:t>
            </a:r>
            <a:r>
              <a:rPr lang="en-US" sz="1050" dirty="0"/>
              <a:t> </a:t>
            </a:r>
            <a:r>
              <a:rPr lang="en-US" sz="1050" dirty="0" err="1"/>
              <a:t>wesel</a:t>
            </a:r>
            <a:r>
              <a:rPr lang="en-US" sz="1050" dirty="0"/>
              <a:t> </a:t>
            </a:r>
            <a:r>
              <a:rPr lang="en-US" sz="1050" dirty="0" err="1"/>
              <a:t>tagih</a:t>
            </a:r>
            <a:r>
              <a:rPr lang="en-US" sz="105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28120" y="1923678"/>
            <a:ext cx="3435299" cy="2489476"/>
          </a:xfrm>
        </p:spPr>
        <p:txBody>
          <a:bodyPr/>
          <a:lstStyle/>
          <a:p>
            <a:pPr marL="268288" indent="-268288"/>
            <a:r>
              <a:rPr lang="en-US" sz="1100" dirty="0" err="1" smtClean="0"/>
              <a:t>Menurut</a:t>
            </a:r>
            <a:r>
              <a:rPr lang="en-US" sz="1100" dirty="0" smtClean="0"/>
              <a:t> </a:t>
            </a:r>
            <a:r>
              <a:rPr lang="en-US" sz="1100" dirty="0" err="1"/>
              <a:t>tetap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tidaknya</a:t>
            </a:r>
            <a:r>
              <a:rPr lang="en-US" sz="1100" dirty="0"/>
              <a:t> modal </a:t>
            </a:r>
            <a:r>
              <a:rPr lang="en-US" sz="1100" dirty="0" err="1"/>
              <a:t>aktif</a:t>
            </a:r>
            <a:r>
              <a:rPr lang="en-US" sz="1100" dirty="0"/>
              <a:t> </a:t>
            </a:r>
            <a:r>
              <a:rPr lang="en-US" sz="1100" dirty="0" err="1"/>
              <a:t>itu</a:t>
            </a:r>
            <a:r>
              <a:rPr lang="en-US" sz="1100" dirty="0"/>
              <a:t> </a:t>
            </a:r>
            <a:r>
              <a:rPr lang="en-US" sz="1100" dirty="0" err="1"/>
              <a:t>tertanam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suatu</a:t>
            </a:r>
            <a:r>
              <a:rPr lang="en-US" sz="1100" dirty="0"/>
              <a:t> </a:t>
            </a:r>
            <a:r>
              <a:rPr lang="en-US" sz="1100" dirty="0" err="1"/>
              <a:t>badan</a:t>
            </a:r>
            <a:r>
              <a:rPr lang="en-US" sz="1100" dirty="0"/>
              <a:t> </a:t>
            </a:r>
            <a:r>
              <a:rPr lang="en-US" sz="1100" dirty="0" err="1"/>
              <a:t>usaha</a:t>
            </a:r>
            <a:r>
              <a:rPr lang="en-US" sz="1100" dirty="0"/>
              <a:t>. </a:t>
            </a:r>
            <a:r>
              <a:rPr lang="en-US" sz="1100" b="1" dirty="0"/>
              <a:t>Modal </a:t>
            </a:r>
            <a:r>
              <a:rPr lang="en-US" sz="1100" b="1" dirty="0" err="1"/>
              <a:t>konstan</a:t>
            </a:r>
            <a:r>
              <a:rPr lang="en-US" sz="1100" dirty="0"/>
              <a:t> </a:t>
            </a:r>
            <a:r>
              <a:rPr lang="en-US" sz="1100" dirty="0" err="1"/>
              <a:t>adalah</a:t>
            </a:r>
            <a:r>
              <a:rPr lang="en-US" sz="1100" dirty="0"/>
              <a:t> modal yang </a:t>
            </a:r>
            <a:r>
              <a:rPr lang="en-US" sz="1100" dirty="0" err="1"/>
              <a:t>selalu</a:t>
            </a:r>
            <a:r>
              <a:rPr lang="en-US" sz="1100" dirty="0"/>
              <a:t> </a:t>
            </a:r>
            <a:r>
              <a:rPr lang="en-US" sz="1100" dirty="0" err="1"/>
              <a:t>tetap</a:t>
            </a:r>
            <a:r>
              <a:rPr lang="en-US" sz="1100" dirty="0"/>
              <a:t> </a:t>
            </a:r>
            <a:r>
              <a:rPr lang="en-US" sz="1100" dirty="0" err="1"/>
              <a:t>besarnya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suatu</a:t>
            </a:r>
            <a:r>
              <a:rPr lang="en-US" sz="1100" dirty="0"/>
              <a:t> </a:t>
            </a:r>
            <a:r>
              <a:rPr lang="en-US" sz="1100" dirty="0" err="1"/>
              <a:t>badan</a:t>
            </a:r>
            <a:r>
              <a:rPr lang="en-US" sz="1100" dirty="0"/>
              <a:t> </a:t>
            </a:r>
            <a:r>
              <a:rPr lang="en-US" sz="1100" dirty="0" err="1"/>
              <a:t>usaha</a:t>
            </a:r>
            <a:r>
              <a:rPr lang="en-US" sz="1100" dirty="0"/>
              <a:t>, </a:t>
            </a:r>
            <a:r>
              <a:rPr lang="en-US" sz="1100" dirty="0" err="1"/>
              <a:t>misalkan</a:t>
            </a:r>
            <a:r>
              <a:rPr lang="en-US" sz="1100" dirty="0"/>
              <a:t> </a:t>
            </a:r>
            <a:r>
              <a:rPr lang="en-US" sz="1100" dirty="0" err="1"/>
              <a:t>tanah</a:t>
            </a:r>
            <a:r>
              <a:rPr lang="en-US" sz="1100" dirty="0"/>
              <a:t>.</a:t>
            </a:r>
            <a:r>
              <a:rPr lang="en-US" sz="1100" b="1" dirty="0"/>
              <a:t> Modal </a:t>
            </a:r>
            <a:r>
              <a:rPr lang="en-US" sz="1100" b="1" dirty="0" err="1"/>
              <a:t>variabel</a:t>
            </a:r>
            <a:r>
              <a:rPr lang="en-US" sz="1100" dirty="0"/>
              <a:t> </a:t>
            </a:r>
            <a:r>
              <a:rPr lang="en-US" sz="1100" dirty="0" err="1"/>
              <a:t>adalah</a:t>
            </a:r>
            <a:r>
              <a:rPr lang="en-US" sz="1100" dirty="0"/>
              <a:t> modal yang </a:t>
            </a:r>
            <a:r>
              <a:rPr lang="en-US" sz="1100" dirty="0" err="1"/>
              <a:t>tertanam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perusahaan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sifatnya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tetap</a:t>
            </a:r>
            <a:r>
              <a:rPr lang="en-US" sz="1100" dirty="0"/>
              <a:t> </a:t>
            </a:r>
            <a:r>
              <a:rPr lang="en-US" sz="1100" dirty="0" err="1"/>
              <a:t>jumlahnya</a:t>
            </a:r>
            <a:r>
              <a:rPr lang="en-US" sz="1100" dirty="0" smtClean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 marL="268288" indent="-268288"/>
            <a:r>
              <a:rPr lang="en-US" sz="1100" dirty="0" err="1" smtClean="0"/>
              <a:t>Menurut</a:t>
            </a:r>
            <a:r>
              <a:rPr lang="en-US" sz="1100" dirty="0" smtClean="0"/>
              <a:t> </a:t>
            </a:r>
            <a:r>
              <a:rPr lang="en-US" sz="1100" dirty="0" err="1"/>
              <a:t>rentabilitas</a:t>
            </a:r>
            <a:r>
              <a:rPr lang="en-US" sz="1100" dirty="0"/>
              <a:t> </a:t>
            </a:r>
            <a:r>
              <a:rPr lang="en-US" sz="1100" dirty="0" err="1"/>
              <a:t>badan</a:t>
            </a:r>
            <a:r>
              <a:rPr lang="en-US" sz="1100" dirty="0"/>
              <a:t> </a:t>
            </a:r>
            <a:r>
              <a:rPr lang="en-US" sz="1100" dirty="0" err="1"/>
              <a:t>usaha</a:t>
            </a:r>
            <a:r>
              <a:rPr lang="en-US" sz="1100" dirty="0"/>
              <a:t>. </a:t>
            </a:r>
            <a:r>
              <a:rPr lang="en-US" sz="1100" b="1" dirty="0"/>
              <a:t>Modal yang </a:t>
            </a:r>
            <a:r>
              <a:rPr lang="en-US" sz="1100" b="1" dirty="0" err="1"/>
              <a:t>dipakai</a:t>
            </a:r>
            <a:r>
              <a:rPr lang="en-US" sz="1100" b="1" dirty="0"/>
              <a:t> </a:t>
            </a:r>
            <a:r>
              <a:rPr lang="en-US" sz="1100" b="1" dirty="0" err="1"/>
              <a:t>dalam</a:t>
            </a:r>
            <a:r>
              <a:rPr lang="en-US" sz="1100" b="1" dirty="0"/>
              <a:t> </a:t>
            </a:r>
            <a:r>
              <a:rPr lang="en-US" sz="1100" b="1" dirty="0" err="1"/>
              <a:t>perusahaan</a:t>
            </a:r>
            <a:r>
              <a:rPr lang="en-US" sz="1100" b="1" dirty="0"/>
              <a:t>,</a:t>
            </a:r>
            <a:r>
              <a:rPr lang="en-US" sz="1100" dirty="0"/>
              <a:t> </a:t>
            </a:r>
            <a:r>
              <a:rPr lang="en-US" sz="1100" dirty="0" err="1"/>
              <a:t>misalkan</a:t>
            </a:r>
            <a:r>
              <a:rPr lang="en-US" sz="1100" dirty="0"/>
              <a:t> di </a:t>
            </a:r>
            <a:r>
              <a:rPr lang="en-US" sz="1100" dirty="0" err="1"/>
              <a:t>perusahaan</a:t>
            </a:r>
            <a:r>
              <a:rPr lang="en-US" sz="1100" dirty="0"/>
              <a:t> </a:t>
            </a:r>
            <a:r>
              <a:rPr lang="en-US" sz="1100" dirty="0" err="1"/>
              <a:t>textil</a:t>
            </a:r>
            <a:r>
              <a:rPr lang="en-US" sz="1100" dirty="0"/>
              <a:t> </a:t>
            </a:r>
            <a:r>
              <a:rPr lang="en-US" sz="1100" dirty="0" err="1"/>
              <a:t>terdapat</a:t>
            </a:r>
            <a:r>
              <a:rPr lang="en-US" sz="1100" dirty="0"/>
              <a:t> modal yang </a:t>
            </a:r>
            <a:r>
              <a:rPr lang="en-US" sz="1100" dirty="0" err="1"/>
              <a:t>nyata</a:t>
            </a:r>
            <a:r>
              <a:rPr lang="en-US" sz="1100" dirty="0"/>
              <a:t> </a:t>
            </a:r>
            <a:r>
              <a:rPr lang="en-US" sz="1100" dirty="0" err="1"/>
              <a:t>dipergunakan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proses </a:t>
            </a:r>
            <a:r>
              <a:rPr lang="en-US" sz="1100" dirty="0" err="1"/>
              <a:t>produksi</a:t>
            </a:r>
            <a:r>
              <a:rPr lang="en-US" sz="1100" dirty="0"/>
              <a:t> </a:t>
            </a:r>
            <a:r>
              <a:rPr lang="en-US" sz="1100" dirty="0" err="1"/>
              <a:t>pembuatan</a:t>
            </a:r>
            <a:r>
              <a:rPr lang="en-US" sz="1100" dirty="0"/>
              <a:t> </a:t>
            </a:r>
            <a:r>
              <a:rPr lang="en-US" sz="1100" dirty="0" err="1"/>
              <a:t>textil</a:t>
            </a:r>
            <a:r>
              <a:rPr lang="en-US" sz="1100" dirty="0"/>
              <a:t>. </a:t>
            </a:r>
            <a:r>
              <a:rPr lang="en-US" sz="1100" b="1" dirty="0"/>
              <a:t>Modal yang </a:t>
            </a:r>
            <a:r>
              <a:rPr lang="en-US" sz="1100" b="1" dirty="0" err="1"/>
              <a:t>dipakai</a:t>
            </a:r>
            <a:r>
              <a:rPr lang="en-US" sz="1100" b="1" dirty="0"/>
              <a:t> di </a:t>
            </a:r>
            <a:r>
              <a:rPr lang="en-US" sz="1100" b="1" dirty="0" err="1"/>
              <a:t>luar</a:t>
            </a:r>
            <a:r>
              <a:rPr lang="en-US" sz="1100" b="1" dirty="0"/>
              <a:t> </a:t>
            </a:r>
            <a:r>
              <a:rPr lang="en-US" sz="1100" b="1" dirty="0" err="1"/>
              <a:t>perusahaan</a:t>
            </a:r>
            <a:r>
              <a:rPr lang="en-US" sz="1100" b="1" dirty="0"/>
              <a:t>,</a:t>
            </a:r>
            <a:r>
              <a:rPr lang="en-US" sz="1100" dirty="0"/>
              <a:t> </a:t>
            </a:r>
            <a:r>
              <a:rPr lang="en-US" sz="1100" dirty="0" err="1"/>
              <a:t>misalkan</a:t>
            </a:r>
            <a:r>
              <a:rPr lang="en-US" sz="1100" dirty="0"/>
              <a:t> </a:t>
            </a:r>
            <a:r>
              <a:rPr lang="en-US" sz="1100" dirty="0" err="1"/>
              <a:t>saham-saham</a:t>
            </a:r>
            <a:r>
              <a:rPr lang="en-US" sz="1100" dirty="0"/>
              <a:t> di PT lain yang </a:t>
            </a:r>
            <a:r>
              <a:rPr lang="en-US" sz="1100" dirty="0" err="1"/>
              <a:t>sekiranya</a:t>
            </a:r>
            <a:r>
              <a:rPr lang="en-US" sz="1100" dirty="0"/>
              <a:t> </a:t>
            </a:r>
            <a:r>
              <a:rPr lang="en-US" sz="1100" dirty="0" err="1"/>
              <a:t>menguntungkan</a:t>
            </a:r>
            <a:r>
              <a:rPr lang="en-US" sz="1100" dirty="0"/>
              <a:t> </a:t>
            </a:r>
            <a:r>
              <a:rPr lang="en-US" sz="1100" dirty="0" err="1"/>
              <a:t>bagi</a:t>
            </a:r>
            <a:r>
              <a:rPr lang="en-US" sz="1100" dirty="0"/>
              <a:t> </a:t>
            </a:r>
            <a:r>
              <a:rPr lang="en-US" sz="1100" dirty="0" err="1"/>
              <a:t>suatu</a:t>
            </a:r>
            <a:r>
              <a:rPr lang="en-US" sz="1100" dirty="0"/>
              <a:t> </a:t>
            </a:r>
            <a:r>
              <a:rPr lang="en-US" sz="1100" dirty="0" err="1"/>
              <a:t>perusahaan</a:t>
            </a:r>
            <a:r>
              <a:rPr lang="en-US" sz="1100" dirty="0"/>
              <a:t> </a:t>
            </a:r>
            <a:r>
              <a:rPr lang="en-US" sz="1100" dirty="0" err="1"/>
              <a:t>penanam</a:t>
            </a:r>
            <a:r>
              <a:rPr lang="en-US" sz="1100" dirty="0"/>
              <a:t> modal.</a:t>
            </a:r>
          </a:p>
          <a:p>
            <a:pPr marL="268288" indent="-268288"/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Google Shape;326;p30"/>
          <p:cNvSpPr txBox="1">
            <a:spLocks/>
          </p:cNvSpPr>
          <p:nvPr/>
        </p:nvSpPr>
        <p:spPr>
          <a:xfrm>
            <a:off x="828120" y="1203598"/>
            <a:ext cx="7433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1200" b="0" dirty="0">
                <a:latin typeface="Nunito" charset="0"/>
              </a:rPr>
              <a:t>Modal </a:t>
            </a:r>
            <a:r>
              <a:rPr lang="en-US" sz="1200" b="0" dirty="0" err="1">
                <a:latin typeface="Nunito" charset="0"/>
              </a:rPr>
              <a:t>Aktif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tertera</a:t>
            </a:r>
            <a:r>
              <a:rPr lang="en-US" sz="1200" b="0" dirty="0">
                <a:latin typeface="Nunito" charset="0"/>
              </a:rPr>
              <a:t> di </a:t>
            </a:r>
            <a:r>
              <a:rPr lang="en-US" sz="1200" b="0" dirty="0" err="1">
                <a:latin typeface="Nunito" charset="0"/>
              </a:rPr>
              <a:t>sebelah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debet</a:t>
            </a:r>
            <a:r>
              <a:rPr lang="en-US" sz="1200" b="0" dirty="0">
                <a:latin typeface="Nunito" charset="0"/>
              </a:rPr>
              <a:t> yang </a:t>
            </a:r>
            <a:r>
              <a:rPr lang="en-US" sz="1200" b="0" dirty="0" err="1">
                <a:latin typeface="Nunito" charset="0"/>
              </a:rPr>
              <a:t>menggambarkan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bentuk-bentuk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penggunaannya</a:t>
            </a:r>
            <a:r>
              <a:rPr lang="en-US" sz="1200" b="0" dirty="0">
                <a:latin typeface="Nunito" charset="0"/>
              </a:rPr>
              <a:t>, </a:t>
            </a:r>
            <a:r>
              <a:rPr lang="en-US" sz="1200" b="0" dirty="0" err="1">
                <a:latin typeface="Nunito" charset="0"/>
              </a:rPr>
              <a:t>baik</a:t>
            </a:r>
            <a:r>
              <a:rPr lang="en-US" sz="1200" b="0" dirty="0">
                <a:latin typeface="Nunito" charset="0"/>
              </a:rPr>
              <a:t> yang </a:t>
            </a:r>
            <a:r>
              <a:rPr lang="en-US" sz="1200" b="0" dirty="0" err="1">
                <a:latin typeface="Nunito" charset="0"/>
              </a:rPr>
              <a:t>digunakan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selama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membangun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perusahaan</a:t>
            </a:r>
            <a:r>
              <a:rPr lang="en-US" sz="1200" b="0" dirty="0">
                <a:latin typeface="Nunito" charset="0"/>
              </a:rPr>
              <a:t>, </a:t>
            </a:r>
            <a:r>
              <a:rPr lang="en-US" sz="1200" b="0" dirty="0" err="1">
                <a:latin typeface="Nunito" charset="0"/>
              </a:rPr>
              <a:t>maupun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untuk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pelaksanaan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operasinya</a:t>
            </a:r>
            <a:r>
              <a:rPr lang="en-US" sz="1200" b="0" dirty="0">
                <a:latin typeface="Nunito" charset="0"/>
              </a:rPr>
              <a:t>.</a:t>
            </a:r>
            <a:endParaRPr lang="en" sz="1200" dirty="0">
              <a:solidFill>
                <a:schemeClr val="accent2"/>
              </a:solidFill>
              <a:latin typeface="Nuni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8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</a:t>
            </a:r>
            <a:r>
              <a:rPr lang="en-US" dirty="0" err="1"/>
              <a:t>Pasif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84" y="1923678"/>
            <a:ext cx="3600400" cy="2489476"/>
          </a:xfrm>
        </p:spPr>
        <p:txBody>
          <a:bodyPr/>
          <a:lstStyle/>
          <a:p>
            <a:pPr marL="268288" indent="-268288"/>
            <a:r>
              <a:rPr lang="en-US" sz="1050" dirty="0"/>
              <a:t>Modal </a:t>
            </a:r>
            <a:r>
              <a:rPr lang="en-US" sz="1050" dirty="0" err="1"/>
              <a:t>asing</a:t>
            </a:r>
            <a:r>
              <a:rPr lang="en-US" sz="1050" dirty="0"/>
              <a:t> </a:t>
            </a:r>
            <a:r>
              <a:rPr lang="en-US" sz="1050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sejumlah</a:t>
            </a:r>
            <a:r>
              <a:rPr lang="en-US" sz="1050" dirty="0"/>
              <a:t> modal yang </a:t>
            </a:r>
            <a:r>
              <a:rPr lang="en-US" sz="1050" dirty="0" err="1"/>
              <a:t>diberikan</a:t>
            </a:r>
            <a:r>
              <a:rPr lang="en-US" sz="1050" dirty="0"/>
              <a:t> </a:t>
            </a:r>
            <a:r>
              <a:rPr lang="en-US" sz="1050" dirty="0" err="1"/>
              <a:t>badan-badan</a:t>
            </a:r>
            <a:r>
              <a:rPr lang="en-US" sz="1050" dirty="0"/>
              <a:t> lain </a:t>
            </a:r>
            <a:r>
              <a:rPr lang="en-US" sz="1050" dirty="0" err="1"/>
              <a:t>kepada</a:t>
            </a:r>
            <a:r>
              <a:rPr lang="en-US" sz="1050" dirty="0"/>
              <a:t> </a:t>
            </a:r>
            <a:r>
              <a:rPr lang="en-US" sz="1050" dirty="0" err="1"/>
              <a:t>badan</a:t>
            </a:r>
            <a:r>
              <a:rPr lang="en-US" sz="1050" dirty="0"/>
              <a:t> </a:t>
            </a:r>
            <a:r>
              <a:rPr lang="en-US" sz="1050" dirty="0" err="1"/>
              <a:t>usaha</a:t>
            </a:r>
            <a:r>
              <a:rPr lang="en-US" sz="1050" dirty="0"/>
              <a:t> </a:t>
            </a:r>
            <a:r>
              <a:rPr lang="en-US" sz="1050" dirty="0" err="1"/>
              <a:t>sebagai</a:t>
            </a:r>
            <a:r>
              <a:rPr lang="en-US" sz="1050" dirty="0"/>
              <a:t> </a:t>
            </a:r>
            <a:r>
              <a:rPr lang="en-US" sz="1050" dirty="0" err="1"/>
              <a:t>pinjaman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tidak</a:t>
            </a:r>
            <a:r>
              <a:rPr lang="en-US" sz="1050" dirty="0"/>
              <a:t> </a:t>
            </a:r>
            <a:r>
              <a:rPr lang="en-US" sz="1050" dirty="0" err="1"/>
              <a:t>mengingat</a:t>
            </a:r>
            <a:r>
              <a:rPr lang="en-US" sz="1050" dirty="0"/>
              <a:t> </a:t>
            </a:r>
            <a:r>
              <a:rPr lang="en-US" sz="1050" dirty="0" err="1"/>
              <a:t>bagaimana</a:t>
            </a:r>
            <a:r>
              <a:rPr lang="en-US" sz="1050" dirty="0"/>
              <a:t> </a:t>
            </a:r>
            <a:r>
              <a:rPr lang="en-US" sz="1050" dirty="0" err="1"/>
              <a:t>terjadinya</a:t>
            </a:r>
            <a:r>
              <a:rPr lang="en-US" sz="1050" dirty="0"/>
              <a:t> </a:t>
            </a:r>
            <a:r>
              <a:rPr lang="en-US" sz="1050" dirty="0" err="1"/>
              <a:t>pinjaman</a:t>
            </a:r>
            <a:r>
              <a:rPr lang="en-US" sz="1050" dirty="0"/>
              <a:t> </a:t>
            </a:r>
            <a:r>
              <a:rPr lang="en-US" sz="1050" dirty="0" err="1" smtClean="0"/>
              <a:t>tersebut</a:t>
            </a:r>
            <a:r>
              <a:rPr lang="en-US" sz="1050" dirty="0" smtClean="0"/>
              <a:t>.</a:t>
            </a:r>
          </a:p>
          <a:p>
            <a:pPr marL="268288" indent="-268288"/>
            <a:endParaRPr lang="en-US" sz="1050" dirty="0"/>
          </a:p>
          <a:p>
            <a:pPr marL="268288" indent="-268288"/>
            <a:r>
              <a:rPr lang="en-US" sz="1050" dirty="0" err="1" smtClean="0"/>
              <a:t>Pinjaman</a:t>
            </a:r>
            <a:r>
              <a:rPr lang="en-US" sz="1050" dirty="0" smtClean="0"/>
              <a:t> </a:t>
            </a:r>
            <a:r>
              <a:rPr lang="en-US" sz="1050" dirty="0" err="1"/>
              <a:t>dapat</a:t>
            </a:r>
            <a:r>
              <a:rPr lang="en-US" sz="1050" dirty="0"/>
              <a:t> </a:t>
            </a:r>
            <a:r>
              <a:rPr lang="en-US" sz="1050" dirty="0" err="1"/>
              <a:t>diperoleh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cara</a:t>
            </a:r>
            <a:r>
              <a:rPr lang="en-US" sz="1050" dirty="0"/>
              <a:t> informal </a:t>
            </a:r>
            <a:r>
              <a:rPr lang="en-US" sz="1050" dirty="0" err="1"/>
              <a:t>dan</a:t>
            </a:r>
            <a:r>
              <a:rPr lang="en-US" sz="1050" dirty="0"/>
              <a:t> formal. Cara informal </a:t>
            </a:r>
            <a:r>
              <a:rPr lang="en-US" sz="1050" dirty="0" err="1"/>
              <a:t>adalah</a:t>
            </a:r>
            <a:r>
              <a:rPr lang="en-US" sz="1050" dirty="0"/>
              <a:t> </a:t>
            </a:r>
            <a:r>
              <a:rPr lang="en-US" sz="1050" dirty="0" err="1"/>
              <a:t>melakukan</a:t>
            </a:r>
            <a:r>
              <a:rPr lang="en-US" sz="1050" dirty="0"/>
              <a:t> </a:t>
            </a:r>
            <a:r>
              <a:rPr lang="en-US" sz="1050" dirty="0" err="1"/>
              <a:t>pinjaman</a:t>
            </a:r>
            <a:r>
              <a:rPr lang="en-US" sz="1050" dirty="0"/>
              <a:t> </a:t>
            </a:r>
            <a:r>
              <a:rPr lang="en-US" sz="1050" dirty="0" err="1"/>
              <a:t>uang</a:t>
            </a:r>
            <a:r>
              <a:rPr lang="en-US" sz="1050" dirty="0"/>
              <a:t> </a:t>
            </a:r>
            <a:r>
              <a:rPr lang="en-US" sz="1050" dirty="0" err="1"/>
              <a:t>kepada</a:t>
            </a:r>
            <a:r>
              <a:rPr lang="en-US" sz="1050" dirty="0"/>
              <a:t> </a:t>
            </a:r>
            <a:r>
              <a:rPr lang="en-US" sz="1050" dirty="0" err="1"/>
              <a:t>keluarga</a:t>
            </a:r>
            <a:r>
              <a:rPr lang="en-US" sz="1050" dirty="0"/>
              <a:t>, </a:t>
            </a:r>
            <a:r>
              <a:rPr lang="en-US" sz="1050" dirty="0" err="1"/>
              <a:t>teman</a:t>
            </a:r>
            <a:r>
              <a:rPr lang="en-US" sz="1050" dirty="0"/>
              <a:t> </a:t>
            </a:r>
            <a:r>
              <a:rPr lang="en-US" sz="1050" dirty="0" err="1"/>
              <a:t>maupun</a:t>
            </a:r>
            <a:r>
              <a:rPr lang="en-US" sz="1050" dirty="0"/>
              <a:t> </a:t>
            </a:r>
            <a:r>
              <a:rPr lang="en-US" sz="1050" dirty="0" err="1"/>
              <a:t>sanak</a:t>
            </a:r>
            <a:r>
              <a:rPr lang="en-US" sz="1050" dirty="0"/>
              <a:t> </a:t>
            </a:r>
            <a:r>
              <a:rPr lang="en-US" sz="1050" dirty="0" err="1"/>
              <a:t>saudara</a:t>
            </a:r>
            <a:r>
              <a:rPr lang="en-US" sz="1050" dirty="0"/>
              <a:t> </a:t>
            </a:r>
            <a:r>
              <a:rPr lang="en-US" sz="1050" dirty="0" err="1"/>
              <a:t>sedangkan</a:t>
            </a:r>
            <a:r>
              <a:rPr lang="en-US" sz="1050" dirty="0"/>
              <a:t> </a:t>
            </a:r>
            <a:r>
              <a:rPr lang="en-US" sz="1050" dirty="0" err="1"/>
              <a:t>cara</a:t>
            </a:r>
            <a:r>
              <a:rPr lang="en-US" sz="1050" dirty="0"/>
              <a:t> formal </a:t>
            </a:r>
            <a:r>
              <a:rPr lang="en-US" sz="1050" dirty="0" err="1"/>
              <a:t>melakukan</a:t>
            </a:r>
            <a:r>
              <a:rPr lang="en-US" sz="1050" dirty="0"/>
              <a:t> </a:t>
            </a:r>
            <a:r>
              <a:rPr lang="en-US" sz="1050" dirty="0" err="1"/>
              <a:t>pinjaman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lembaga</a:t>
            </a:r>
            <a:r>
              <a:rPr lang="en-US" sz="1050" dirty="0"/>
              <a:t> </a:t>
            </a:r>
            <a:r>
              <a:rPr lang="en-US" sz="1050" dirty="0" err="1"/>
              <a:t>resmi</a:t>
            </a:r>
            <a:r>
              <a:rPr lang="en-US" sz="105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28120" y="1923678"/>
            <a:ext cx="3435299" cy="2489476"/>
          </a:xfrm>
        </p:spPr>
        <p:txBody>
          <a:bodyPr/>
          <a:lstStyle/>
          <a:p>
            <a:pPr marL="268288" indent="-268288"/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Modal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sendiri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modal yang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diserahkan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para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pemilik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kepada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badan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usaha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Biasanya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laba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diperoleh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belum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dibagikan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kepada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pemilik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sendirinya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termasuk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modal </a:t>
            </a:r>
            <a:r>
              <a:rPr lang="en-US" sz="1100" dirty="0" err="1" smtClean="0">
                <a:solidFill>
                  <a:schemeClr val="tx1">
                    <a:lumMod val="50000"/>
                  </a:schemeClr>
                </a:solidFill>
              </a:rPr>
              <a:t>sendiri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68288" indent="-268288"/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  <a:p>
            <a:pPr marL="268288" indent="-268288"/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Modal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sendiri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memiliki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keuntungan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jika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kita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menggunakannya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tx1">
                    <a:lumMod val="50000"/>
                  </a:schemeClr>
                </a:solidFill>
              </a:rPr>
              <a:t>yaitu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</a:schemeClr>
                </a:solidFill>
              </a:rPr>
              <a:t>Wirausaha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lebih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fokus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rencana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usaha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pengembangan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produknya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Bertanggung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jawab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diri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sendiri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sebagai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sumber</a:t>
            </a:r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</a:schemeClr>
                </a:solidFill>
              </a:rPr>
              <a:t>keuangan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268288" indent="-268288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Google Shape;326;p30"/>
          <p:cNvSpPr txBox="1">
            <a:spLocks/>
          </p:cNvSpPr>
          <p:nvPr/>
        </p:nvSpPr>
        <p:spPr>
          <a:xfrm>
            <a:off x="828120" y="1203598"/>
            <a:ext cx="74334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1200" b="0" dirty="0">
                <a:latin typeface="Nunito" charset="0"/>
              </a:rPr>
              <a:t>Modal </a:t>
            </a:r>
            <a:r>
              <a:rPr lang="en-US" sz="1200" b="0" dirty="0" err="1">
                <a:latin typeface="Nunito" charset="0"/>
              </a:rPr>
              <a:t>pasif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adalah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hak-hak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para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pemilik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dan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para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pemberi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utang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dinyatakan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dalam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nilai</a:t>
            </a:r>
            <a:r>
              <a:rPr lang="en-US" sz="1200" b="0" dirty="0">
                <a:latin typeface="Nunito" charset="0"/>
              </a:rPr>
              <a:t> </a:t>
            </a:r>
            <a:r>
              <a:rPr lang="en-US" sz="1200" b="0" dirty="0" err="1">
                <a:latin typeface="Nunito" charset="0"/>
              </a:rPr>
              <a:t>uang</a:t>
            </a:r>
            <a:r>
              <a:rPr lang="en-US" sz="1200" b="0" dirty="0">
                <a:latin typeface="Nunito" charset="0"/>
              </a:rPr>
              <a:t>.</a:t>
            </a:r>
            <a:endParaRPr lang="en" sz="1200" dirty="0">
              <a:solidFill>
                <a:schemeClr val="accent2"/>
              </a:solidFill>
              <a:latin typeface="Nuni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d-ID" dirty="0"/>
              <a:t>Investasi </a:t>
            </a:r>
            <a:r>
              <a:rPr lang="id-ID" dirty="0" smtClean="0"/>
              <a:t>dal</a:t>
            </a:r>
            <a:r>
              <a:rPr lang="en-US" dirty="0" smtClean="0"/>
              <a:t>A</a:t>
            </a:r>
            <a:r>
              <a:rPr lang="id-ID" dirty="0" smtClean="0"/>
              <a:t>m </a:t>
            </a:r>
            <a:r>
              <a:rPr lang="id-ID" dirty="0"/>
              <a:t>Aktiva Tetap</a:t>
            </a:r>
            <a:endParaRPr dirty="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aktiva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diartikan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i="1" dirty="0"/>
              <a:t>proses yang </a:t>
            </a:r>
            <a:r>
              <a:rPr lang="en-US" sz="1400" i="1" dirty="0" err="1"/>
              <a:t>mengacu</a:t>
            </a:r>
            <a:r>
              <a:rPr lang="en-US" sz="1400" i="1" dirty="0"/>
              <a:t> </a:t>
            </a:r>
            <a:r>
              <a:rPr lang="en-US" sz="1400" i="1" dirty="0" err="1"/>
              <a:t>pada</a:t>
            </a:r>
            <a:r>
              <a:rPr lang="en-US" sz="1400" i="1" dirty="0"/>
              <a:t> </a:t>
            </a:r>
            <a:r>
              <a:rPr lang="en-US" sz="1400" i="1" dirty="0" err="1"/>
              <a:t>sebuah</a:t>
            </a:r>
            <a:r>
              <a:rPr lang="en-US" sz="1400" i="1" dirty="0"/>
              <a:t> </a:t>
            </a:r>
            <a:r>
              <a:rPr lang="en-US" sz="1400" i="1" dirty="0" err="1"/>
              <a:t>penganggaran</a:t>
            </a:r>
            <a:r>
              <a:rPr lang="en-US" sz="1400" i="1" dirty="0"/>
              <a:t> modal.</a:t>
            </a:r>
            <a:r>
              <a:rPr lang="en-US" sz="1400" dirty="0"/>
              <a:t> Proses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</a:t>
            </a:r>
            <a:r>
              <a:rPr lang="en-US" sz="1400" dirty="0" err="1"/>
              <a:t>sebelum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didasari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yang </a:t>
            </a:r>
            <a:r>
              <a:rPr lang="en-US" sz="1400" dirty="0" err="1"/>
              <a:t>matang</a:t>
            </a:r>
            <a:r>
              <a:rPr lang="en-US" sz="1400" dirty="0"/>
              <a:t>, proses </a:t>
            </a:r>
            <a:r>
              <a:rPr lang="en-US" sz="1400" dirty="0" err="1"/>
              <a:t>pengambilan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</a:t>
            </a:r>
            <a:r>
              <a:rPr lang="en-US" sz="1400" dirty="0" err="1"/>
              <a:t>berkenaan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aktiva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, yang </a:t>
            </a:r>
            <a:r>
              <a:rPr lang="en-US" sz="1400" dirty="0" err="1"/>
              <a:t>memerlukan</a:t>
            </a:r>
            <a:r>
              <a:rPr lang="en-US" sz="1400" dirty="0"/>
              <a:t> proposal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ditolak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investasi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aktiva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, yang </a:t>
            </a:r>
            <a:r>
              <a:rPr lang="en-US" sz="1400" dirty="0" err="1"/>
              <a:t>memerlukan</a:t>
            </a:r>
            <a:r>
              <a:rPr lang="en-US" sz="1400" dirty="0"/>
              <a:t> </a:t>
            </a:r>
            <a:r>
              <a:rPr lang="en-US" sz="1400" dirty="0" err="1"/>
              <a:t>proporsional</a:t>
            </a:r>
            <a:r>
              <a:rPr lang="en-US" sz="1400" dirty="0"/>
              <a:t>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ditolak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mengacu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penganggaran</a:t>
            </a:r>
            <a:r>
              <a:rPr lang="en-US" sz="1400" dirty="0"/>
              <a:t> modal.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Investasi dal</a:t>
            </a:r>
            <a:r>
              <a:rPr lang="en-US" dirty="0"/>
              <a:t>A</a:t>
            </a:r>
            <a:r>
              <a:rPr lang="id-ID" dirty="0"/>
              <a:t>m Aktiva Tetap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1200" b="1" dirty="0" err="1"/>
              <a:t>Perputaran</a:t>
            </a:r>
            <a:r>
              <a:rPr lang="en-US" sz="1200" b="1" dirty="0"/>
              <a:t> Dana yang </a:t>
            </a:r>
            <a:r>
              <a:rPr lang="en-US" sz="1200" b="1" dirty="0" err="1"/>
              <a:t>Diinvestasikan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Aktiva</a:t>
            </a:r>
            <a:r>
              <a:rPr lang="en-US" sz="1200" b="1" dirty="0"/>
              <a:t> </a:t>
            </a:r>
            <a:r>
              <a:rPr lang="en-US" sz="1200" b="1" dirty="0" err="1" smtClean="0"/>
              <a:t>Tetap</a:t>
            </a:r>
            <a:endParaRPr lang="en-US" sz="1200" b="1" dirty="0" smtClean="0"/>
          </a:p>
          <a:p>
            <a:pPr marL="101600" indent="0">
              <a:buNone/>
            </a:pPr>
            <a:endParaRPr lang="en-US" sz="1200" b="1" dirty="0" smtClean="0"/>
          </a:p>
          <a:p>
            <a:r>
              <a:rPr lang="en-US" sz="1200" dirty="0" err="1"/>
              <a:t>Perputaran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yang </a:t>
            </a:r>
            <a:r>
              <a:rPr lang="en-US" sz="1200" dirty="0" err="1"/>
              <a:t>tertanam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aktiva</a:t>
            </a:r>
            <a:r>
              <a:rPr lang="en-US" sz="1200" dirty="0"/>
              <a:t> </a:t>
            </a:r>
            <a:r>
              <a:rPr lang="en-US" sz="1200" dirty="0" err="1"/>
              <a:t>tetap</a:t>
            </a:r>
            <a:r>
              <a:rPr lang="en-US" sz="1200" dirty="0"/>
              <a:t> </a:t>
            </a:r>
            <a:r>
              <a:rPr lang="en-US" sz="1200" dirty="0" err="1"/>
              <a:t>yaitu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bentuk</a:t>
            </a:r>
            <a:r>
              <a:rPr lang="en-US" sz="1200" dirty="0"/>
              <a:t> </a:t>
            </a:r>
            <a:r>
              <a:rPr lang="en-US" sz="1200" dirty="0" err="1"/>
              <a:t>mesin</a:t>
            </a:r>
            <a:r>
              <a:rPr lang="en-US" sz="1200" dirty="0"/>
              <a:t>, </a:t>
            </a:r>
            <a:r>
              <a:rPr lang="en-US" sz="1200" dirty="0" err="1"/>
              <a:t>bangunan</a:t>
            </a:r>
            <a:r>
              <a:rPr lang="en-US" sz="1200" dirty="0"/>
              <a:t>, </a:t>
            </a:r>
            <a:r>
              <a:rPr lang="en-US" sz="1200" dirty="0" err="1"/>
              <a:t>kendaraan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lain-lain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diterima</a:t>
            </a:r>
            <a:r>
              <a:rPr lang="en-US" sz="1200" dirty="0"/>
              <a:t> </a:t>
            </a:r>
            <a:r>
              <a:rPr lang="en-US" sz="1200" dirty="0" err="1"/>
              <a:t>kembali</a:t>
            </a:r>
            <a:r>
              <a:rPr lang="en-US" sz="1200" dirty="0"/>
              <a:t> </a:t>
            </a:r>
            <a:r>
              <a:rPr lang="en-US" sz="1200" dirty="0" err="1"/>
              <a:t>keseluruhannya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berangsur-angsur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depresiasi</a:t>
            </a:r>
            <a:r>
              <a:rPr lang="en-US" sz="1200" dirty="0"/>
              <a:t>. </a:t>
            </a:r>
          </a:p>
          <a:p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sz="1200" b="1" dirty="0"/>
              <a:t>Capital </a:t>
            </a:r>
            <a:r>
              <a:rPr lang="en-US" sz="1200" b="1" dirty="0" smtClean="0"/>
              <a:t>Budgeting</a:t>
            </a:r>
          </a:p>
          <a:p>
            <a:pPr marL="101600" indent="0">
              <a:buNone/>
            </a:pPr>
            <a:endParaRPr lang="en-US" sz="1200" b="1" dirty="0" smtClean="0"/>
          </a:p>
          <a:p>
            <a:r>
              <a:rPr lang="en-US" sz="1200" dirty="0"/>
              <a:t>Capital budgeting (</a:t>
            </a:r>
            <a:r>
              <a:rPr lang="en-US" sz="1200" dirty="0" err="1"/>
              <a:t>penganggaran</a:t>
            </a:r>
            <a:r>
              <a:rPr lang="en-US" sz="1200" dirty="0"/>
              <a:t> modal)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keseluruhan</a:t>
            </a:r>
            <a:r>
              <a:rPr lang="en-US" sz="1200" dirty="0"/>
              <a:t> proses </a:t>
            </a:r>
            <a:r>
              <a:rPr lang="en-US" sz="1200" dirty="0" err="1"/>
              <a:t>perencanaan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pengambilan</a:t>
            </a:r>
            <a:r>
              <a:rPr lang="en-US" sz="1200" dirty="0"/>
              <a:t> </a:t>
            </a:r>
            <a:r>
              <a:rPr lang="en-US" sz="1200" dirty="0" err="1"/>
              <a:t>keputusan</a:t>
            </a:r>
            <a:r>
              <a:rPr lang="en-US" sz="1200" dirty="0"/>
              <a:t> </a:t>
            </a:r>
            <a:r>
              <a:rPr lang="en-US" sz="1200" dirty="0" err="1"/>
              <a:t>mengenai</a:t>
            </a:r>
            <a:r>
              <a:rPr lang="en-US" sz="1200" dirty="0"/>
              <a:t> </a:t>
            </a:r>
            <a:r>
              <a:rPr lang="en-US" sz="1200" dirty="0" err="1"/>
              <a:t>pengeluaran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kembalinya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melebihi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tahun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5086821"/>
      </p:ext>
    </p:extLst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672</Words>
  <Application>Microsoft Office PowerPoint</Application>
  <PresentationFormat>On-screen Show (16:9)</PresentationFormat>
  <Paragraphs>114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Nunito</vt:lpstr>
      <vt:lpstr>Calibri</vt:lpstr>
      <vt:lpstr>Nunito SemiBold</vt:lpstr>
      <vt:lpstr>Amatic SC</vt:lpstr>
      <vt:lpstr>Curio template</vt:lpstr>
      <vt:lpstr>Tentang modal</vt:lpstr>
      <vt:lpstr>PowerPoint Presentation</vt:lpstr>
      <vt:lpstr>Pengertian Modal Menurut Ahli</vt:lpstr>
      <vt:lpstr>Jenis Modal Berdasarkan Sumber</vt:lpstr>
      <vt:lpstr>Jenis Modal Berdasarkan Wujud</vt:lpstr>
      <vt:lpstr>Modal Aktif</vt:lpstr>
      <vt:lpstr>Modal Pasif</vt:lpstr>
      <vt:lpstr>Investasi dalAm Aktiva Tetap</vt:lpstr>
      <vt:lpstr>Investasi dalAm Aktiva Tetap</vt:lpstr>
      <vt:lpstr>Investasi dalm Aktiva Tetap</vt:lpstr>
      <vt:lpstr>Capital Budgeting</vt:lpstr>
      <vt:lpstr>Jenis Modal Berdasarkan Pemilik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Tentang modal</dc:title>
  <dc:creator>DELL E5530</dc:creator>
  <cp:lastModifiedBy>DELL E5530</cp:lastModifiedBy>
  <cp:revision>16</cp:revision>
  <dcterms:modified xsi:type="dcterms:W3CDTF">2020-11-09T03:13:38Z</dcterms:modified>
</cp:coreProperties>
</file>