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D80-F033-4439-90D9-22F0F31F4355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43AF27-AC0D-4642-AE7F-A8BC9628EF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D80-F033-4439-90D9-22F0F31F4355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F27-AC0D-4642-AE7F-A8BC9628E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D80-F033-4439-90D9-22F0F31F4355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F27-AC0D-4642-AE7F-A8BC9628E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D80-F033-4439-90D9-22F0F31F4355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F27-AC0D-4642-AE7F-A8BC9628E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D80-F033-4439-90D9-22F0F31F4355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F27-AC0D-4642-AE7F-A8BC9628EF1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D80-F033-4439-90D9-22F0F31F4355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F27-AC0D-4642-AE7F-A8BC9628E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D80-F033-4439-90D9-22F0F31F4355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F27-AC0D-4642-AE7F-A8BC9628E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D80-F033-4439-90D9-22F0F31F4355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F27-AC0D-4642-AE7F-A8BC9628E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D80-F033-4439-90D9-22F0F31F4355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F27-AC0D-4642-AE7F-A8BC9628E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D80-F033-4439-90D9-22F0F31F4355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F27-AC0D-4642-AE7F-A8BC9628EF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D80-F033-4439-90D9-22F0F31F4355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F27-AC0D-4642-AE7F-A8BC9628EF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93BCD80-F033-4439-90D9-22F0F31F4355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43AF27-AC0D-4642-AE7F-A8BC9628EF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Usulan</a:t>
            </a:r>
            <a:r>
              <a:rPr lang="en-US" b="1" dirty="0" smtClean="0"/>
              <a:t> </a:t>
            </a:r>
            <a:r>
              <a:rPr lang="en-US" b="1" dirty="0" err="1" smtClean="0"/>
              <a:t>Investasi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Weston (2005)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penanaman</a:t>
            </a:r>
            <a:r>
              <a:rPr lang="en-US" dirty="0"/>
              <a:t> modal (</a:t>
            </a:r>
            <a:r>
              <a:rPr lang="en-US" dirty="0" err="1"/>
              <a:t>baik</a:t>
            </a:r>
            <a:r>
              <a:rPr lang="en-US" dirty="0"/>
              <a:t> modal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modal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)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kelanggengan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.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rata-rata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.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tertarget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maksimal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7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 smtClean="0"/>
              <a:t>dipakai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Payback </a:t>
            </a:r>
            <a:r>
              <a:rPr lang="en-US" dirty="0" err="1"/>
              <a:t>Periode</a:t>
            </a:r>
            <a:endParaRPr lang="en-US" dirty="0"/>
          </a:p>
          <a:p>
            <a:pPr lvl="0"/>
            <a:r>
              <a:rPr lang="en-US" dirty="0"/>
              <a:t>Net Present Value</a:t>
            </a:r>
          </a:p>
          <a:p>
            <a:pPr lvl="0"/>
            <a:r>
              <a:rPr lang="en-US" dirty="0"/>
              <a:t>Profitability Index </a:t>
            </a:r>
          </a:p>
          <a:p>
            <a:pPr lvl="0"/>
            <a:r>
              <a:rPr lang="en-US" dirty="0"/>
              <a:t>Internal Rate Of Return (IRR)</a:t>
            </a:r>
          </a:p>
          <a:p>
            <a:pPr lvl="0"/>
            <a:r>
              <a:rPr lang="en-US" dirty="0"/>
              <a:t>Average</a:t>
            </a:r>
            <a:r>
              <a:rPr lang="en-US" dirty="0" smtClean="0"/>
              <a:t> </a:t>
            </a:r>
            <a:r>
              <a:rPr lang="en-US" dirty="0"/>
              <a:t>Rate Of Return (ARR)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Payback </a:t>
            </a:r>
            <a:r>
              <a:rPr lang="en-US" dirty="0" err="1" smtClean="0"/>
              <a:t>Periode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err="1"/>
              <a:t>Analisa</a:t>
            </a:r>
            <a:r>
              <a:rPr lang="en-US" sz="1800" dirty="0"/>
              <a:t>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penilaian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 payback period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mengetahui</a:t>
            </a:r>
            <a:r>
              <a:rPr lang="en-US" sz="1800" dirty="0"/>
              <a:t> </a:t>
            </a:r>
            <a:r>
              <a:rPr lang="en-US" sz="1800" dirty="0" err="1"/>
              <a:t>kapan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kembalinya</a:t>
            </a:r>
            <a:r>
              <a:rPr lang="en-US" sz="1800" dirty="0"/>
              <a:t> </a:t>
            </a:r>
            <a:r>
              <a:rPr lang="en-US" sz="1800" dirty="0" err="1"/>
              <a:t>dana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dikeluarkan</a:t>
            </a:r>
            <a:r>
              <a:rPr lang="en-US" sz="1800" dirty="0"/>
              <a:t>. Payback period </a:t>
            </a:r>
            <a:r>
              <a:rPr lang="en-US" sz="1800" dirty="0" err="1"/>
              <a:t>mengukur</a:t>
            </a:r>
            <a:r>
              <a:rPr lang="en-US" sz="1800" dirty="0"/>
              <a:t> </a:t>
            </a:r>
            <a:r>
              <a:rPr lang="en-US" sz="1800" dirty="0" err="1"/>
              <a:t>lamanya</a:t>
            </a:r>
            <a:r>
              <a:rPr lang="en-US" sz="1800" dirty="0"/>
              <a:t> </a:t>
            </a:r>
            <a:r>
              <a:rPr lang="en-US" sz="1800" dirty="0" err="1"/>
              <a:t>dana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 yang </a:t>
            </a:r>
            <a:r>
              <a:rPr lang="en-US" sz="1800" dirty="0" err="1"/>
              <a:t>dikeluarkan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kembali</a:t>
            </a:r>
            <a:r>
              <a:rPr lang="en-US" sz="1800" dirty="0"/>
              <a:t> </a:t>
            </a:r>
            <a:r>
              <a:rPr lang="en-US" sz="1800" dirty="0" err="1"/>
              <a:t>seluruhnya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awal</a:t>
            </a:r>
            <a:r>
              <a:rPr lang="en-US" sz="1800" dirty="0"/>
              <a:t> </a:t>
            </a:r>
            <a:r>
              <a:rPr lang="en-US" sz="1800" dirty="0" err="1" smtClean="0"/>
              <a:t>mula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 yang </a:t>
            </a:r>
            <a:r>
              <a:rPr lang="en-US" sz="1800" dirty="0" err="1"/>
              <a:t>diperlukan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menutup</a:t>
            </a:r>
            <a:r>
              <a:rPr lang="en-US" sz="1800" dirty="0"/>
              <a:t> </a:t>
            </a:r>
            <a:r>
              <a:rPr lang="en-US" sz="1800" dirty="0" err="1"/>
              <a:t>kembali</a:t>
            </a:r>
            <a:r>
              <a:rPr lang="en-US" sz="1800" dirty="0"/>
              <a:t> </a:t>
            </a:r>
            <a:r>
              <a:rPr lang="en-US" sz="1800" dirty="0" err="1"/>
              <a:t>pengeluaran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proceed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aliran</a:t>
            </a:r>
            <a:r>
              <a:rPr lang="en-US" sz="1800" dirty="0"/>
              <a:t> </a:t>
            </a:r>
            <a:r>
              <a:rPr lang="en-US" sz="1800" dirty="0" err="1"/>
              <a:t>kas</a:t>
            </a:r>
            <a:r>
              <a:rPr lang="en-US" sz="1800" dirty="0"/>
              <a:t> </a:t>
            </a:r>
            <a:r>
              <a:rPr lang="en-US" sz="1800" dirty="0" err="1"/>
              <a:t>neto</a:t>
            </a:r>
            <a:r>
              <a:rPr lang="en-US" sz="1800" dirty="0"/>
              <a:t> (Net Cash Flow). </a:t>
            </a:r>
            <a:r>
              <a:rPr lang="en-US" sz="1800" dirty="0" err="1"/>
              <a:t>Semakin</a:t>
            </a:r>
            <a:r>
              <a:rPr lang="en-US" sz="1800" dirty="0"/>
              <a:t> </a:t>
            </a:r>
            <a:r>
              <a:rPr lang="en-US" sz="1800" dirty="0" err="1"/>
              <a:t>cepat</a:t>
            </a:r>
            <a:r>
              <a:rPr lang="en-US" sz="1800" dirty="0"/>
              <a:t> modal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diperoleh</a:t>
            </a:r>
            <a:r>
              <a:rPr lang="en-US" sz="1800" dirty="0"/>
              <a:t> </a:t>
            </a:r>
            <a:r>
              <a:rPr lang="en-US" sz="1800" dirty="0" err="1"/>
              <a:t>kembali</a:t>
            </a:r>
            <a:r>
              <a:rPr lang="en-US" sz="1800" dirty="0"/>
              <a:t> </a:t>
            </a:r>
            <a:r>
              <a:rPr lang="en-US" sz="1800" dirty="0" err="1"/>
              <a:t>berarti</a:t>
            </a:r>
            <a:r>
              <a:rPr lang="en-US" sz="1800" dirty="0"/>
              <a:t> </a:t>
            </a:r>
            <a:r>
              <a:rPr lang="en-US" sz="1800" dirty="0" err="1"/>
              <a:t>semakin</a:t>
            </a:r>
            <a:r>
              <a:rPr lang="en-US" sz="1800" dirty="0"/>
              <a:t> </a:t>
            </a:r>
            <a:r>
              <a:rPr lang="en-US" sz="1800" dirty="0" err="1"/>
              <a:t>kecil</a:t>
            </a:r>
            <a:r>
              <a:rPr lang="en-US" sz="1800" dirty="0"/>
              <a:t> </a:t>
            </a:r>
            <a:r>
              <a:rPr lang="en-US" sz="1800" dirty="0" err="1"/>
              <a:t>resiko</a:t>
            </a:r>
            <a:r>
              <a:rPr lang="en-US" sz="1800" dirty="0"/>
              <a:t> yang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diambil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dihadapi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/>
              <a:t>analisa</a:t>
            </a:r>
            <a:r>
              <a:rPr lang="en-US" sz="1800" dirty="0"/>
              <a:t> </a:t>
            </a:r>
            <a:r>
              <a:rPr lang="en-US" sz="1800" dirty="0" err="1"/>
              <a:t>metode</a:t>
            </a:r>
            <a:r>
              <a:rPr lang="en-US" sz="1800" dirty="0"/>
              <a:t> payback period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diketahui</a:t>
            </a:r>
            <a:r>
              <a:rPr lang="en-US" sz="1800" dirty="0"/>
              <a:t> </a:t>
            </a:r>
            <a:r>
              <a:rPr lang="en-US" sz="1800" dirty="0" err="1"/>
              <a:t>berapa</a:t>
            </a:r>
            <a:r>
              <a:rPr lang="en-US" sz="1800" dirty="0"/>
              <a:t> lama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dikembalikan</a:t>
            </a:r>
            <a:r>
              <a:rPr lang="en-US" sz="1800" dirty="0"/>
              <a:t> </a:t>
            </a:r>
            <a:r>
              <a:rPr lang="en-US" sz="1800" dirty="0" err="1"/>
              <a:t>ketika</a:t>
            </a:r>
            <a:r>
              <a:rPr lang="en-US" sz="1800" dirty="0"/>
              <a:t> </a:t>
            </a:r>
            <a:r>
              <a:rPr lang="en-US" sz="1800" dirty="0" err="1"/>
              <a:t>terjadi</a:t>
            </a:r>
            <a:r>
              <a:rPr lang="en-US" sz="1800" dirty="0"/>
              <a:t> </a:t>
            </a:r>
            <a:r>
              <a:rPr lang="en-US" sz="1800" dirty="0" err="1"/>
              <a:t>kondisi</a:t>
            </a:r>
            <a:r>
              <a:rPr lang="en-US" sz="1800" dirty="0"/>
              <a:t> BEP (</a:t>
            </a:r>
            <a:r>
              <a:rPr lang="en-US" sz="1800" i="1" dirty="0"/>
              <a:t>break even point)</a:t>
            </a:r>
            <a:r>
              <a:rPr lang="en-US" sz="1800" dirty="0"/>
              <a:t> 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titik</a:t>
            </a:r>
            <a:r>
              <a:rPr lang="en-US" sz="1800" dirty="0"/>
              <a:t> </a:t>
            </a:r>
            <a:r>
              <a:rPr lang="en-US" sz="1800" dirty="0" err="1"/>
              <a:t>impas</a:t>
            </a:r>
            <a:r>
              <a:rPr lang="en-US" sz="1800" dirty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701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Net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selisih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sekarang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kas</a:t>
            </a:r>
            <a:r>
              <a:rPr lang="en-US" sz="1800" dirty="0"/>
              <a:t> </a:t>
            </a:r>
            <a:r>
              <a:rPr lang="en-US" sz="1800" dirty="0" err="1"/>
              <a:t>masuk</a:t>
            </a:r>
            <a:r>
              <a:rPr lang="en-US" sz="1800" dirty="0"/>
              <a:t> yang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diterima</a:t>
            </a:r>
            <a:r>
              <a:rPr lang="en-US" sz="1800" dirty="0"/>
              <a:t> </a:t>
            </a:r>
            <a:r>
              <a:rPr lang="en-US" sz="1800" dirty="0" err="1"/>
              <a:t>diwaktu</a:t>
            </a:r>
            <a:r>
              <a:rPr lang="en-US" sz="1800" dirty="0"/>
              <a:t> yang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datang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kas</a:t>
            </a:r>
            <a:r>
              <a:rPr lang="en-US" sz="1800" dirty="0"/>
              <a:t> </a:t>
            </a:r>
            <a:r>
              <a:rPr lang="en-US" sz="1800" dirty="0" err="1"/>
              <a:t>keluar</a:t>
            </a:r>
            <a:r>
              <a:rPr lang="en-US" sz="1800" dirty="0"/>
              <a:t>.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penerimaannya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apabila</a:t>
            </a:r>
            <a:r>
              <a:rPr lang="en-US" sz="1800" dirty="0"/>
              <a:t> NPV </a:t>
            </a:r>
            <a:r>
              <a:rPr lang="en-US" sz="1800" dirty="0" err="1"/>
              <a:t>positif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proyek</a:t>
            </a:r>
            <a:r>
              <a:rPr lang="en-US" sz="1800" dirty="0"/>
              <a:t> </a:t>
            </a:r>
            <a:r>
              <a:rPr lang="en-US" sz="1800" dirty="0" err="1"/>
              <a:t>diterima</a:t>
            </a:r>
            <a:r>
              <a:rPr lang="en-US" sz="1800" dirty="0"/>
              <a:t>, </a:t>
            </a:r>
            <a:r>
              <a:rPr lang="en-US" sz="1800" dirty="0" err="1"/>
              <a:t>berarti</a:t>
            </a:r>
            <a:r>
              <a:rPr lang="en-US" sz="1800" dirty="0"/>
              <a:t> Rate of Return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Discount Rate, </a:t>
            </a:r>
            <a:r>
              <a:rPr lang="en-US" sz="1800" dirty="0" err="1"/>
              <a:t>begitupun</a:t>
            </a:r>
            <a:r>
              <a:rPr lang="en-US" sz="1800" dirty="0"/>
              <a:t> </a:t>
            </a:r>
            <a:r>
              <a:rPr lang="en-US" sz="1800" dirty="0" err="1"/>
              <a:t>sebaliknya</a:t>
            </a:r>
            <a:r>
              <a:rPr lang="en-US" sz="1800" dirty="0"/>
              <a:t>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/>
              <a:t>perhitungan</a:t>
            </a:r>
            <a:r>
              <a:rPr lang="en-US" sz="1800" dirty="0"/>
              <a:t> net present value </a:t>
            </a:r>
            <a:r>
              <a:rPr lang="en-US" sz="1800" dirty="0" err="1"/>
              <a:t>diperlukan</a:t>
            </a:r>
            <a:r>
              <a:rPr lang="en-US" sz="1800" dirty="0"/>
              <a:t> data-data </a:t>
            </a:r>
            <a:r>
              <a:rPr lang="en-US" sz="1800" dirty="0" err="1"/>
              <a:t>mengenai</a:t>
            </a:r>
            <a:r>
              <a:rPr lang="en-US" sz="1800" dirty="0"/>
              <a:t> </a:t>
            </a:r>
            <a:r>
              <a:rPr lang="en-US" sz="1800" dirty="0" err="1"/>
              <a:t>perkiaraan</a:t>
            </a:r>
            <a:r>
              <a:rPr lang="en-US" sz="1800" dirty="0"/>
              <a:t>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pemeliharaan</a:t>
            </a:r>
            <a:r>
              <a:rPr lang="en-US" sz="1800" dirty="0"/>
              <a:t>,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prakiraan</a:t>
            </a:r>
            <a:r>
              <a:rPr lang="en-US" sz="1800" dirty="0"/>
              <a:t> </a:t>
            </a:r>
            <a:r>
              <a:rPr lang="en-US" sz="1800" dirty="0" err="1"/>
              <a:t>keuntungan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 yang </a:t>
            </a:r>
            <a:r>
              <a:rPr lang="en-US" sz="1800" dirty="0" err="1"/>
              <a:t>sedang</a:t>
            </a:r>
            <a:r>
              <a:rPr lang="en-US" sz="1800" dirty="0"/>
              <a:t> </a:t>
            </a:r>
            <a:r>
              <a:rPr lang="en-US" sz="1800" dirty="0" err="1" smtClean="0"/>
              <a:t>direncanakan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Keputusan</a:t>
            </a:r>
            <a:r>
              <a:rPr lang="en-US" sz="1800" dirty="0" smtClean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mengguanakan</a:t>
            </a:r>
            <a:r>
              <a:rPr lang="en-US" sz="1800" dirty="0"/>
              <a:t> </a:t>
            </a:r>
            <a:r>
              <a:rPr lang="en-US" sz="1800" dirty="0" err="1"/>
              <a:t>analisa</a:t>
            </a:r>
            <a:r>
              <a:rPr lang="en-US" sz="1800" dirty="0"/>
              <a:t> NPV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 </a:t>
            </a:r>
            <a:r>
              <a:rPr lang="en-US" sz="1800" dirty="0" err="1"/>
              <a:t>kemungkinan</a:t>
            </a:r>
            <a:r>
              <a:rPr lang="en-US" sz="1800" dirty="0" smtClean="0"/>
              <a:t>.</a:t>
            </a:r>
          </a:p>
          <a:p>
            <a:pPr lvl="1"/>
            <a:r>
              <a:rPr lang="en-US" sz="1400" dirty="0" err="1"/>
              <a:t>Apabila</a:t>
            </a:r>
            <a:r>
              <a:rPr lang="en-US" sz="1400" dirty="0"/>
              <a:t> </a:t>
            </a:r>
            <a:r>
              <a:rPr lang="en-US" sz="1400" dirty="0" err="1"/>
              <a:t>selisih</a:t>
            </a:r>
            <a:r>
              <a:rPr lang="en-US" sz="1400" dirty="0"/>
              <a:t> </a:t>
            </a:r>
            <a:r>
              <a:rPr lang="en-US" sz="1400" dirty="0" err="1"/>
              <a:t>antara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sekarang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arus</a:t>
            </a:r>
            <a:r>
              <a:rPr lang="en-US" sz="1400" dirty="0"/>
              <a:t> </a:t>
            </a:r>
            <a:r>
              <a:rPr lang="en-US" sz="1400" dirty="0" err="1"/>
              <a:t>kas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besar</a:t>
            </a:r>
            <a:r>
              <a:rPr lang="en-US" sz="1400" dirty="0"/>
              <a:t> yang </a:t>
            </a:r>
            <a:r>
              <a:rPr lang="en-US" sz="1400" dirty="0" err="1"/>
              <a:t>berarti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NPV </a:t>
            </a:r>
            <a:r>
              <a:rPr lang="en-US" sz="1400" dirty="0" err="1"/>
              <a:t>positif</a:t>
            </a:r>
            <a:r>
              <a:rPr lang="en-US" sz="1400" dirty="0"/>
              <a:t>.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investasi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layak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dijalankan</a:t>
            </a:r>
            <a:r>
              <a:rPr lang="en-US" sz="1400" dirty="0"/>
              <a:t>.</a:t>
            </a:r>
          </a:p>
          <a:p>
            <a:pPr lvl="1"/>
            <a:r>
              <a:rPr lang="en-US" sz="1400" dirty="0" err="1"/>
              <a:t>Apabila</a:t>
            </a:r>
            <a:r>
              <a:rPr lang="en-US" sz="1400" dirty="0"/>
              <a:t> </a:t>
            </a:r>
            <a:r>
              <a:rPr lang="en-US" sz="1400" dirty="0" err="1"/>
              <a:t>selisih</a:t>
            </a:r>
            <a:r>
              <a:rPr lang="en-US" sz="1400" dirty="0"/>
              <a:t> </a:t>
            </a:r>
            <a:r>
              <a:rPr lang="en-US" sz="1400" dirty="0" err="1"/>
              <a:t>antara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sekarang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arus</a:t>
            </a:r>
            <a:r>
              <a:rPr lang="en-US" sz="1400" dirty="0"/>
              <a:t> </a:t>
            </a:r>
            <a:r>
              <a:rPr lang="en-US" sz="1400" dirty="0" err="1"/>
              <a:t>kas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kecil</a:t>
            </a:r>
            <a:r>
              <a:rPr lang="en-US" sz="1400" dirty="0"/>
              <a:t> yang </a:t>
            </a:r>
            <a:r>
              <a:rPr lang="en-US" sz="1400" dirty="0" err="1"/>
              <a:t>berarti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NPV </a:t>
            </a:r>
            <a:r>
              <a:rPr lang="en-US" sz="1400" dirty="0" err="1"/>
              <a:t>negatif</a:t>
            </a:r>
            <a:r>
              <a:rPr lang="en-US" sz="1400" dirty="0"/>
              <a:t>.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investasi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layak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dijalankan</a:t>
            </a:r>
            <a:r>
              <a:rPr lang="en-US" sz="1400" dirty="0"/>
              <a:t>.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411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Profitability Index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/>
              <a:t>Profitability index </a:t>
            </a:r>
            <a:r>
              <a:rPr lang="en-US" sz="1800" dirty="0" err="1"/>
              <a:t>atau</a:t>
            </a:r>
            <a:r>
              <a:rPr lang="en-US" sz="1800" dirty="0"/>
              <a:t> benefit cost ratio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perbandingan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sekarang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aliran</a:t>
            </a:r>
            <a:r>
              <a:rPr lang="en-US" sz="1800" dirty="0"/>
              <a:t> </a:t>
            </a:r>
            <a:r>
              <a:rPr lang="en-US" sz="1800" dirty="0" err="1"/>
              <a:t>kas</a:t>
            </a:r>
            <a:r>
              <a:rPr lang="en-US" sz="1800" dirty="0"/>
              <a:t> </a:t>
            </a:r>
            <a:r>
              <a:rPr lang="en-US" sz="1800" dirty="0" err="1"/>
              <a:t>masuk</a:t>
            </a:r>
            <a:r>
              <a:rPr lang="en-US" sz="1800" dirty="0"/>
              <a:t> di </a:t>
            </a:r>
            <a:r>
              <a:rPr lang="en-US" sz="1800" dirty="0" err="1"/>
              <a:t>masa</a:t>
            </a:r>
            <a:r>
              <a:rPr lang="en-US" sz="1800" dirty="0"/>
              <a:t> yang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datang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 smtClean="0"/>
              <a:t>investasi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/>
              <a:t>Membagi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sekarang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kas</a:t>
            </a:r>
            <a:r>
              <a:rPr lang="en-US" sz="1800" dirty="0"/>
              <a:t> </a:t>
            </a:r>
            <a:r>
              <a:rPr lang="en-US" sz="1800" dirty="0" err="1"/>
              <a:t>masuk</a:t>
            </a:r>
            <a:r>
              <a:rPr lang="en-US" sz="1800" dirty="0"/>
              <a:t> yang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diterima</a:t>
            </a:r>
            <a:r>
              <a:rPr lang="en-US" sz="1800" dirty="0"/>
              <a:t> </a:t>
            </a:r>
            <a:r>
              <a:rPr lang="en-US" sz="1800" dirty="0" err="1"/>
              <a:t>diwaktu</a:t>
            </a:r>
            <a:r>
              <a:rPr lang="en-US" sz="1800" dirty="0"/>
              <a:t> yang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datang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kas</a:t>
            </a:r>
            <a:r>
              <a:rPr lang="en-US" sz="1800" dirty="0"/>
              <a:t> </a:t>
            </a:r>
            <a:r>
              <a:rPr lang="en-US" sz="1800" dirty="0" err="1"/>
              <a:t>keluar</a:t>
            </a:r>
            <a:r>
              <a:rPr lang="en-US" sz="1800" dirty="0"/>
              <a:t>.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penerimaannya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jika</a:t>
            </a:r>
            <a:r>
              <a:rPr lang="en-US" sz="1800" dirty="0"/>
              <a:t> profitability index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 </a:t>
            </a:r>
            <a:r>
              <a:rPr lang="en-US" sz="1800" dirty="0" err="1"/>
              <a:t>diterima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 smtClean="0"/>
              <a:t>sebaliknya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/>
              <a:t>Profitability index </a:t>
            </a:r>
            <a:r>
              <a:rPr lang="en-US" sz="1800" dirty="0" err="1"/>
              <a:t>dikenal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profit investment ratio (</a:t>
            </a:r>
            <a:r>
              <a:rPr lang="en-US" sz="1800" dirty="0" err="1"/>
              <a:t>rasio</a:t>
            </a:r>
            <a:r>
              <a:rPr lang="en-US" sz="1800" dirty="0"/>
              <a:t> </a:t>
            </a:r>
            <a:r>
              <a:rPr lang="en-US" sz="1800" dirty="0" err="1"/>
              <a:t>laba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) </a:t>
            </a:r>
            <a:r>
              <a:rPr lang="en-US" sz="1800" dirty="0" err="1"/>
              <a:t>dan</a:t>
            </a:r>
            <a:r>
              <a:rPr lang="en-US" sz="1800" dirty="0"/>
              <a:t> value investment ratio (</a:t>
            </a:r>
            <a:r>
              <a:rPr lang="en-US" sz="1800" dirty="0" err="1"/>
              <a:t>rasio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 smtClean="0"/>
              <a:t>).</a:t>
            </a:r>
          </a:p>
          <a:p>
            <a:endParaRPr lang="en-US" sz="1800" dirty="0" smtClean="0"/>
          </a:p>
          <a:p>
            <a:r>
              <a:rPr lang="en-US" sz="1800" dirty="0" err="1"/>
              <a:t>Apabila</a:t>
            </a:r>
            <a:r>
              <a:rPr lang="en-US" sz="1800" dirty="0"/>
              <a:t> profitability Index </a:t>
            </a:r>
            <a:r>
              <a:rPr lang="en-US" sz="1800" dirty="0" err="1"/>
              <a:t>hasilnya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1, </a:t>
            </a:r>
            <a:r>
              <a:rPr lang="en-US" sz="1800" dirty="0" err="1"/>
              <a:t>Investasi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layak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diambil</a:t>
            </a:r>
            <a:r>
              <a:rPr lang="en-US" sz="1800" dirty="0"/>
              <a:t>. </a:t>
            </a:r>
            <a:r>
              <a:rPr lang="en-US" sz="1800" dirty="0" err="1"/>
              <a:t>Semakin</a:t>
            </a:r>
            <a:r>
              <a:rPr lang="en-US" sz="1800" dirty="0"/>
              <a:t>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angkanya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semakin</a:t>
            </a:r>
            <a:r>
              <a:rPr lang="en-US" sz="1800" dirty="0"/>
              <a:t> </a:t>
            </a:r>
            <a:r>
              <a:rPr lang="en-US" sz="1800" dirty="0" err="1"/>
              <a:t>layak</a:t>
            </a:r>
            <a:r>
              <a:rPr lang="en-US" sz="1800" dirty="0"/>
              <a:t>.</a:t>
            </a: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08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Internal Rate Of Return (IRR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pengembalian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discount rate yang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PV Proceed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PV Outlays (</a:t>
            </a:r>
            <a:r>
              <a:rPr lang="en-US" dirty="0" err="1"/>
              <a:t>investasi</a:t>
            </a:r>
            <a:r>
              <a:rPr lang="en-US" dirty="0"/>
              <a:t>)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begitupun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PV </a:t>
            </a:r>
            <a:r>
              <a:rPr lang="en-US" dirty="0" err="1"/>
              <a:t>Procees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peringkat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pengembalian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diskonto</a:t>
            </a:r>
            <a:r>
              <a:rPr lang="en-US" dirty="0"/>
              <a:t> yang </a:t>
            </a:r>
            <a:r>
              <a:rPr lang="en-US" dirty="0" err="1"/>
              <a:t>menyamakan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diskonto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NPV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nol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/>
              <a:t>Metode</a:t>
            </a:r>
            <a:r>
              <a:rPr lang="en-US" dirty="0"/>
              <a:t> IRR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yang </a:t>
            </a:r>
            <a:r>
              <a:rPr lang="en-US" dirty="0" err="1"/>
              <a:t>beranggapan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IRR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hitungan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return yang </a:t>
            </a:r>
            <a:r>
              <a:rPr lang="en-US" dirty="0" err="1"/>
              <a:t>sebenarnya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2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Average</a:t>
            </a:r>
            <a:r>
              <a:rPr lang="en-US" dirty="0" smtClean="0"/>
              <a:t> </a:t>
            </a:r>
            <a:r>
              <a:rPr lang="en-US" dirty="0"/>
              <a:t>Rate Of Return (ARR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Kesederhanaan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.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ditolaknya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Metode</a:t>
            </a:r>
            <a:r>
              <a:rPr lang="en-US" dirty="0" smtClean="0"/>
              <a:t> Average </a:t>
            </a:r>
            <a:r>
              <a:rPr lang="en-US" dirty="0"/>
              <a:t>Rate of Return,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prosentase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average investment </a:t>
            </a:r>
            <a:r>
              <a:rPr lang="en-US" dirty="0" err="1"/>
              <a:t>atau</a:t>
            </a:r>
            <a:r>
              <a:rPr lang="en-US" dirty="0"/>
              <a:t> initial investment.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penerimaannya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ARR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100%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ARR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100%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average rate of return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.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rata-rata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44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</TotalTime>
  <Words>744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Metode Usulan Investasi</vt:lpstr>
      <vt:lpstr>Tinjauan umum</vt:lpstr>
      <vt:lpstr>Tinjauan umum</vt:lpstr>
      <vt:lpstr>metode yang umum dipakai</vt:lpstr>
      <vt:lpstr>Payback Periode</vt:lpstr>
      <vt:lpstr>Net Present Value</vt:lpstr>
      <vt:lpstr>Profitability Index </vt:lpstr>
      <vt:lpstr>Internal Rate Of Return (IRR)</vt:lpstr>
      <vt:lpstr>Average Rate Of Return (ARR)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Usulan Investasi</dc:title>
  <dc:creator>DELL E5530</dc:creator>
  <cp:lastModifiedBy>DELL E5530</cp:lastModifiedBy>
  <cp:revision>4</cp:revision>
  <dcterms:created xsi:type="dcterms:W3CDTF">2020-11-04T02:44:22Z</dcterms:created>
  <dcterms:modified xsi:type="dcterms:W3CDTF">2020-11-04T03:01:29Z</dcterms:modified>
</cp:coreProperties>
</file>